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6"/>
  </p:sldMasterIdLst>
  <p:notesMasterIdLst>
    <p:notesMasterId r:id="rId9"/>
  </p:notesMasterIdLst>
  <p:sldIdLst>
    <p:sldId id="257" r:id="rId7"/>
    <p:sldId id="258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CC33"/>
    <a:srgbClr val="00FF00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3501" autoAdjust="0"/>
    <p:restoredTop sz="94660"/>
  </p:normalViewPr>
  <p:slideViewPr>
    <p:cSldViewPr snapToGrid="0">
      <p:cViewPr varScale="1">
        <p:scale>
          <a:sx n="71" d="100"/>
          <a:sy n="71" d="100"/>
        </p:scale>
        <p:origin x="258" y="6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0" d="100"/>
          <a:sy n="60" d="100"/>
        </p:scale>
        <p:origin x="2611" y="53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1.xml"/><Relationship Id="rId11" Type="http://schemas.openxmlformats.org/officeDocument/2006/relationships/viewProps" Target="viewProps.xml"/><Relationship Id="rId5" Type="http://schemas.openxmlformats.org/officeDocument/2006/relationships/customXml" Target="../customXml/item5.xml"/><Relationship Id="rId10" Type="http://schemas.openxmlformats.org/officeDocument/2006/relationships/presProps" Target="presProps.xml"/><Relationship Id="rId4" Type="http://schemas.openxmlformats.org/officeDocument/2006/relationships/customXml" Target="../customXml/item4.xml"/><Relationship Id="rId9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6A27ED-5E7D-4C08-8F6F-93807CA02599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D3C237-4F35-4E7B-87BD-8B3570D5962F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9390529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 altLang="en-US"/>
              <a:t>EXERCISE SECRET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57E30619-61A5-46F4-BF93-76EC25E8D980}" type="datetime1">
              <a:rPr lang="en-CA" altLang="en-US"/>
              <a:pPr/>
              <a:t>2020-01-08</a:t>
            </a:fld>
            <a:endParaRPr lang="en-US" alt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r>
              <a:rPr lang="en-US" altLang="en-US"/>
              <a:t>EXERCISE SECRET</a:t>
            </a:r>
          </a:p>
        </p:txBody>
      </p:sp>
      <p:sp>
        <p:nvSpPr>
          <p:cNvPr id="7" name="Rectangle 2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A8CA7C3-155E-4723-AE67-C2E3C6676901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696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CA" altLang="en-US"/>
          </a:p>
        </p:txBody>
      </p:sp>
    </p:spTree>
    <p:extLst>
      <p:ext uri="{BB962C8B-B14F-4D97-AF65-F5344CB8AC3E}">
        <p14:creationId xmlns:p14="http://schemas.microsoft.com/office/powerpoint/2010/main" val="42595162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2D3C237-4F35-4E7B-87BD-8B3570D5962F}" type="slidenum">
              <a:rPr lang="en-CA" smtClean="0"/>
              <a:t>2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4765448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5362851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6164450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2342024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76200"/>
            <a:ext cx="103632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371600"/>
            <a:ext cx="10363200" cy="4114800"/>
          </a:xfrm>
        </p:spPr>
        <p:txBody>
          <a:bodyPr/>
          <a:lstStyle/>
          <a:p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1600" y="6324600"/>
            <a:ext cx="2540000" cy="457200"/>
          </a:xfrm>
        </p:spPr>
        <p:txBody>
          <a:bodyPr/>
          <a:lstStyle>
            <a:lvl1pPr>
              <a:defRPr/>
            </a:lvl1pPr>
          </a:lstStyle>
          <a:p>
            <a:fld id="{5CEE3687-C5E4-4D77-96A0-14A5A3AEE769}" type="datetime1">
              <a:rPr lang="en-CA" altLang="en-US"/>
              <a:pPr/>
              <a:t>2020-01-08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65600" y="6324600"/>
            <a:ext cx="38608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/>
              <a:t>INFORMATION BRIEF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652000" y="6324600"/>
            <a:ext cx="2540000" cy="457200"/>
          </a:xfrm>
        </p:spPr>
        <p:txBody>
          <a:bodyPr/>
          <a:lstStyle>
            <a:lvl1pPr>
              <a:defRPr/>
            </a:lvl1pPr>
          </a:lstStyle>
          <a:p>
            <a:fld id="{7DF0F0F4-6BFD-4485-A918-F6CF5C9B3CF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501800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4500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941314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1095324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2950330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8686136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895437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2574454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698722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47F7B6-5BCB-4873-B67D-1E5D40E03D48}" type="datetimeFigureOut">
              <a:rPr lang="en-CA" smtClean="0"/>
              <a:t>2020-01-08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BA7B03-D5A5-4A43-A33E-AE589D549920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732707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2209800" y="313188"/>
            <a:ext cx="7772400" cy="709715"/>
          </a:xfrm>
        </p:spPr>
        <p:txBody>
          <a:bodyPr>
            <a:normAutofit/>
          </a:bodyPr>
          <a:lstStyle/>
          <a:p>
            <a:pPr algn="ctr"/>
            <a:r>
              <a:rPr lang="en-CA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G2 - Weather </a:t>
            </a:r>
            <a:r>
              <a:rPr lang="en-CA" altLang="en-US" dirty="0">
                <a:latin typeface="Arial" panose="020B0604020202020204" pitchFamily="34" charset="0"/>
                <a:cs typeface="Arial" panose="020B0604020202020204" pitchFamily="34" charset="0"/>
              </a:rPr>
              <a:t>Effects Matrix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35843" name="Group 3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3136939696"/>
              </p:ext>
            </p:extLst>
          </p:nvPr>
        </p:nvGraphicFramePr>
        <p:xfrm>
          <a:off x="1676400" y="1772171"/>
          <a:ext cx="7924800" cy="3516376"/>
        </p:xfrm>
        <a:graphic>
          <a:graphicData uri="http://schemas.openxmlformats.org/drawingml/2006/table">
            <a:tbl>
              <a:tblPr/>
              <a:tblGrid>
                <a:gridCol w="1371600"/>
                <a:gridCol w="653562"/>
                <a:gridCol w="492369"/>
                <a:gridCol w="492369"/>
                <a:gridCol w="546100"/>
                <a:gridCol w="546100"/>
                <a:gridCol w="546100"/>
                <a:gridCol w="546100"/>
                <a:gridCol w="546100"/>
                <a:gridCol w="546100"/>
                <a:gridCol w="546100"/>
                <a:gridCol w="546100"/>
                <a:gridCol w="546100"/>
              </a:tblGrid>
              <a:tr h="54292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D+102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104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106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108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110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112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114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116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118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120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122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124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</a:tr>
              <a:tr h="4572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Mobility (Ground)</a:t>
                      </a: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49847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Surveillance Systems</a:t>
                      </a:r>
                      <a:endParaRPr kumimoji="0" lang="en-US" alt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5334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Direct Fire Acquisition</a:t>
                      </a:r>
                      <a:endParaRPr kumimoji="0" lang="en-US" alt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5080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Airmobile Operations</a:t>
                      </a:r>
                      <a:endParaRPr kumimoji="0" lang="en-US" alt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CC33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CC33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CC33"/>
                    </a:solidFill>
                  </a:tcPr>
                </a:tc>
              </a:tr>
              <a:tr h="4826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Bridging</a:t>
                      </a:r>
                      <a:endParaRPr kumimoji="0" lang="en-US" alt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4572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alt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NBC</a:t>
                      </a:r>
                      <a:endParaRPr kumimoji="0" lang="en-US" alt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0066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0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16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 sz="1400">
                          <a:solidFill>
                            <a:srgbClr val="FFFF00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CA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  <p:sp>
        <p:nvSpPr>
          <p:cNvPr id="35974" name="Text Box 134"/>
          <p:cNvSpPr txBox="1">
            <a:spLocks noChangeArrowheads="1"/>
          </p:cNvSpPr>
          <p:nvPr/>
        </p:nvSpPr>
        <p:spPr bwMode="auto">
          <a:xfrm>
            <a:off x="1676399" y="1197977"/>
            <a:ext cx="2458995" cy="36933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CA" altLang="en-US" dirty="0">
                <a:latin typeface="Arial" panose="020B0604020202020204" pitchFamily="34" charset="0"/>
                <a:cs typeface="Arial" panose="020B0604020202020204" pitchFamily="34" charset="0"/>
              </a:rPr>
              <a:t>Effective Date</a:t>
            </a:r>
            <a:r>
              <a:rPr lang="en-CA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: D+101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975" name="Text Box 135"/>
          <p:cNvSpPr txBox="1">
            <a:spLocks noChangeArrowheads="1"/>
          </p:cNvSpPr>
          <p:nvPr/>
        </p:nvSpPr>
        <p:spPr bwMode="auto">
          <a:xfrm>
            <a:off x="2209800" y="5658371"/>
            <a:ext cx="79248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CA" altLang="en-US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976" name="Text Box 136"/>
          <p:cNvSpPr txBox="1">
            <a:spLocks noChangeArrowheads="1"/>
          </p:cNvSpPr>
          <p:nvPr/>
        </p:nvSpPr>
        <p:spPr bwMode="auto">
          <a:xfrm>
            <a:off x="1752600" y="5963172"/>
            <a:ext cx="8839200" cy="2841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 altLang="en-US" sz="1200" dirty="0">
                <a:latin typeface="Arial" panose="020B0604020202020204" pitchFamily="34" charset="0"/>
                <a:cs typeface="Arial" panose="020B0604020202020204" pitchFamily="34" charset="0"/>
              </a:rPr>
              <a:t>Legend</a:t>
            </a:r>
            <a:r>
              <a:rPr lang="en-CA" altLang="en-US" sz="1200" dirty="0">
                <a:solidFill>
                  <a:srgbClr val="FFFF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	</a:t>
            </a:r>
            <a:r>
              <a:rPr lang="en-CA" altLang="en-US" sz="1200" dirty="0">
                <a:latin typeface="Arial" panose="020B0604020202020204" pitchFamily="34" charset="0"/>
                <a:cs typeface="Arial" panose="020B0604020202020204" pitchFamily="34" charset="0"/>
              </a:rPr>
              <a:t>Favourable</a:t>
            </a:r>
            <a:r>
              <a:rPr lang="en-CA" altLang="en-US" sz="1200" dirty="0">
                <a:solidFill>
                  <a:srgbClr val="FFFF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	</a:t>
            </a:r>
            <a:r>
              <a:rPr lang="en-CA" altLang="en-US" sz="1200" dirty="0">
                <a:latin typeface="Arial" panose="020B0604020202020204" pitchFamily="34" charset="0"/>
                <a:cs typeface="Arial" panose="020B0604020202020204" pitchFamily="34" charset="0"/>
              </a:rPr>
              <a:t>Marginal</a:t>
            </a:r>
            <a:r>
              <a:rPr lang="en-CA" altLang="en-US" sz="1200" dirty="0">
                <a:solidFill>
                  <a:srgbClr val="FFFF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en-CA" altLang="en-US" sz="1200" dirty="0">
                <a:latin typeface="Arial" panose="020B0604020202020204" pitchFamily="34" charset="0"/>
                <a:cs typeface="Arial" panose="020B0604020202020204" pitchFamily="34" charset="0"/>
              </a:rPr>
              <a:t>Unsuitable</a:t>
            </a:r>
            <a:endParaRPr lang="en-US" altLang="en-US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977" name="Rectangle 137"/>
          <p:cNvSpPr>
            <a:spLocks noChangeArrowheads="1"/>
          </p:cNvSpPr>
          <p:nvPr/>
        </p:nvSpPr>
        <p:spPr bwMode="auto">
          <a:xfrm>
            <a:off x="3733800" y="5985396"/>
            <a:ext cx="685800" cy="228600"/>
          </a:xfrm>
          <a:prstGeom prst="rect">
            <a:avLst/>
          </a:prstGeom>
          <a:solidFill>
            <a:srgbClr val="00CC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CA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978" name="Rectangle 138"/>
          <p:cNvSpPr>
            <a:spLocks noChangeArrowheads="1"/>
          </p:cNvSpPr>
          <p:nvPr/>
        </p:nvSpPr>
        <p:spPr bwMode="auto">
          <a:xfrm>
            <a:off x="6435725" y="5985396"/>
            <a:ext cx="685800" cy="22860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CA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979" name="Rectangle 139"/>
          <p:cNvSpPr>
            <a:spLocks noChangeArrowheads="1"/>
          </p:cNvSpPr>
          <p:nvPr/>
        </p:nvSpPr>
        <p:spPr bwMode="auto">
          <a:xfrm>
            <a:off x="8337550" y="5985396"/>
            <a:ext cx="685800" cy="228600"/>
          </a:xfrm>
          <a:prstGeom prst="rect">
            <a:avLst/>
          </a:prstGeom>
          <a:solidFill>
            <a:srgbClr val="FF00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CA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8195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2801565" y="99965"/>
            <a:ext cx="6536988" cy="6638612"/>
            <a:chOff x="3127986" y="-143197"/>
            <a:chExt cx="7111389" cy="6840633"/>
          </a:xfrm>
        </p:grpSpPr>
        <p:grpSp>
          <p:nvGrpSpPr>
            <p:cNvPr id="8" name="Group 7"/>
            <p:cNvGrpSpPr/>
            <p:nvPr/>
          </p:nvGrpSpPr>
          <p:grpSpPr>
            <a:xfrm>
              <a:off x="3127986" y="-143197"/>
              <a:ext cx="6455158" cy="6840633"/>
              <a:chOff x="3127986" y="-143197"/>
              <a:chExt cx="6455158" cy="6840633"/>
            </a:xfrm>
          </p:grpSpPr>
          <p:pic>
            <p:nvPicPr>
              <p:cNvPr id="5" name="Picture 4"/>
              <p:cNvPicPr>
                <a:picLocks noChangeAspect="1"/>
              </p:cNvPicPr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3186111" y="-143197"/>
                <a:ext cx="6381734" cy="3187808"/>
              </a:xfrm>
              <a:prstGeom prst="rect">
                <a:avLst/>
              </a:prstGeom>
            </p:spPr>
          </p:pic>
          <p:pic>
            <p:nvPicPr>
              <p:cNvPr id="6" name="Picture 5"/>
              <p:cNvPicPr>
                <a:picLocks noChangeAspect="1"/>
              </p:cNvPicPr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3127986" y="3050730"/>
                <a:ext cx="6455158" cy="3646706"/>
              </a:xfrm>
              <a:prstGeom prst="rect">
                <a:avLst/>
              </a:prstGeom>
            </p:spPr>
          </p:pic>
        </p:grpSp>
        <p:sp>
          <p:nvSpPr>
            <p:cNvPr id="9" name="TextBox 2"/>
            <p:cNvSpPr txBox="1">
              <a:spLocks noChangeArrowheads="1"/>
            </p:cNvSpPr>
            <p:nvPr/>
          </p:nvSpPr>
          <p:spPr bwMode="auto">
            <a:xfrm>
              <a:off x="6734175" y="4586288"/>
              <a:ext cx="2216642" cy="33855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CA" altLang="en-US" sz="1600" dirty="0" smtClean="0"/>
                <a:t>MAGITAKAK DAM</a:t>
              </a:r>
              <a:endParaRPr lang="en-US" altLang="en-US" sz="1600" dirty="0"/>
            </a:p>
          </p:txBody>
        </p:sp>
        <p:sp>
          <p:nvSpPr>
            <p:cNvPr id="10" name="Freeform 9"/>
            <p:cNvSpPr/>
            <p:nvPr/>
          </p:nvSpPr>
          <p:spPr>
            <a:xfrm>
              <a:off x="5900731" y="2159787"/>
              <a:ext cx="4338644" cy="2016929"/>
            </a:xfrm>
            <a:custGeom>
              <a:avLst/>
              <a:gdLst>
                <a:gd name="connsiteX0" fmla="*/ 103367 w 2910177"/>
                <a:gd name="connsiteY0" fmla="*/ 993913 h 1121134"/>
                <a:gd name="connsiteX1" fmla="*/ 55659 w 2910177"/>
                <a:gd name="connsiteY1" fmla="*/ 890546 h 1121134"/>
                <a:gd name="connsiteX2" fmla="*/ 23854 w 2910177"/>
                <a:gd name="connsiteY2" fmla="*/ 779227 h 1121134"/>
                <a:gd name="connsiteX3" fmla="*/ 103367 w 2910177"/>
                <a:gd name="connsiteY3" fmla="*/ 715617 h 1121134"/>
                <a:gd name="connsiteX4" fmla="*/ 230587 w 2910177"/>
                <a:gd name="connsiteY4" fmla="*/ 739471 h 1121134"/>
                <a:gd name="connsiteX5" fmla="*/ 333954 w 2910177"/>
                <a:gd name="connsiteY5" fmla="*/ 795130 h 1121134"/>
                <a:gd name="connsiteX6" fmla="*/ 413467 w 2910177"/>
                <a:gd name="connsiteY6" fmla="*/ 707666 h 1121134"/>
                <a:gd name="connsiteX7" fmla="*/ 485029 w 2910177"/>
                <a:gd name="connsiteY7" fmla="*/ 556591 h 1121134"/>
                <a:gd name="connsiteX8" fmla="*/ 492981 w 2910177"/>
                <a:gd name="connsiteY8" fmla="*/ 421419 h 1121134"/>
                <a:gd name="connsiteX9" fmla="*/ 540688 w 2910177"/>
                <a:gd name="connsiteY9" fmla="*/ 230587 h 1121134"/>
                <a:gd name="connsiteX10" fmla="*/ 675861 w 2910177"/>
                <a:gd name="connsiteY10" fmla="*/ 55659 h 1121134"/>
                <a:gd name="connsiteX11" fmla="*/ 803081 w 2910177"/>
                <a:gd name="connsiteY11" fmla="*/ 15902 h 1121134"/>
                <a:gd name="connsiteX12" fmla="*/ 922351 w 2910177"/>
                <a:gd name="connsiteY12" fmla="*/ 0 h 1121134"/>
                <a:gd name="connsiteX13" fmla="*/ 1025718 w 2910177"/>
                <a:gd name="connsiteY13" fmla="*/ 23854 h 1121134"/>
                <a:gd name="connsiteX14" fmla="*/ 1311965 w 2910177"/>
                <a:gd name="connsiteY14" fmla="*/ 119269 h 1121134"/>
                <a:gd name="connsiteX15" fmla="*/ 1550504 w 2910177"/>
                <a:gd name="connsiteY15" fmla="*/ 174928 h 1121134"/>
                <a:gd name="connsiteX16" fmla="*/ 1765189 w 2910177"/>
                <a:gd name="connsiteY16" fmla="*/ 246490 h 1121134"/>
                <a:gd name="connsiteX17" fmla="*/ 2019631 w 2910177"/>
                <a:gd name="connsiteY17" fmla="*/ 333954 h 1121134"/>
                <a:gd name="connsiteX18" fmla="*/ 2218414 w 2910177"/>
                <a:gd name="connsiteY18" fmla="*/ 413467 h 1121134"/>
                <a:gd name="connsiteX19" fmla="*/ 2456953 w 2910177"/>
                <a:gd name="connsiteY19" fmla="*/ 461175 h 1121134"/>
                <a:gd name="connsiteX20" fmla="*/ 2695492 w 2910177"/>
                <a:gd name="connsiteY20" fmla="*/ 508883 h 1121134"/>
                <a:gd name="connsiteX21" fmla="*/ 2822713 w 2910177"/>
                <a:gd name="connsiteY21" fmla="*/ 572494 h 1121134"/>
                <a:gd name="connsiteX22" fmla="*/ 2910177 w 2910177"/>
                <a:gd name="connsiteY22" fmla="*/ 659958 h 1121134"/>
                <a:gd name="connsiteX23" fmla="*/ 2806810 w 2910177"/>
                <a:gd name="connsiteY23" fmla="*/ 707666 h 1121134"/>
                <a:gd name="connsiteX24" fmla="*/ 2305878 w 2910177"/>
                <a:gd name="connsiteY24" fmla="*/ 803081 h 1121134"/>
                <a:gd name="connsiteX25" fmla="*/ 2019631 w 2910177"/>
                <a:gd name="connsiteY25" fmla="*/ 763325 h 1121134"/>
                <a:gd name="connsiteX26" fmla="*/ 1630017 w 2910177"/>
                <a:gd name="connsiteY26" fmla="*/ 699714 h 1121134"/>
                <a:gd name="connsiteX27" fmla="*/ 1319916 w 2910177"/>
                <a:gd name="connsiteY27" fmla="*/ 683812 h 1121134"/>
                <a:gd name="connsiteX28" fmla="*/ 1168841 w 2910177"/>
                <a:gd name="connsiteY28" fmla="*/ 795130 h 1121134"/>
                <a:gd name="connsiteX29" fmla="*/ 1001864 w 2910177"/>
                <a:gd name="connsiteY29" fmla="*/ 906448 h 1121134"/>
                <a:gd name="connsiteX30" fmla="*/ 811033 w 2910177"/>
                <a:gd name="connsiteY30" fmla="*/ 882594 h 1121134"/>
                <a:gd name="connsiteX31" fmla="*/ 636104 w 2910177"/>
                <a:gd name="connsiteY31" fmla="*/ 874643 h 1121134"/>
                <a:gd name="connsiteX32" fmla="*/ 413467 w 2910177"/>
                <a:gd name="connsiteY32" fmla="*/ 954156 h 1121134"/>
                <a:gd name="connsiteX33" fmla="*/ 333954 w 2910177"/>
                <a:gd name="connsiteY33" fmla="*/ 1041621 h 1121134"/>
                <a:gd name="connsiteX34" fmla="*/ 230587 w 2910177"/>
                <a:gd name="connsiteY34" fmla="*/ 1089328 h 1121134"/>
                <a:gd name="connsiteX35" fmla="*/ 174928 w 2910177"/>
                <a:gd name="connsiteY35" fmla="*/ 1121134 h 1121134"/>
                <a:gd name="connsiteX36" fmla="*/ 87464 w 2910177"/>
                <a:gd name="connsiteY36" fmla="*/ 930302 h 1121134"/>
                <a:gd name="connsiteX37" fmla="*/ 31805 w 2910177"/>
                <a:gd name="connsiteY37" fmla="*/ 850789 h 1121134"/>
                <a:gd name="connsiteX38" fmla="*/ 0 w 2910177"/>
                <a:gd name="connsiteY38" fmla="*/ 787179 h 1121134"/>
                <a:gd name="connsiteX39" fmla="*/ 23854 w 2910177"/>
                <a:gd name="connsiteY39" fmla="*/ 779227 h 11211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2910177" h="1121134">
                  <a:moveTo>
                    <a:pt x="103367" y="993913"/>
                  </a:moveTo>
                  <a:lnTo>
                    <a:pt x="55659" y="890546"/>
                  </a:lnTo>
                  <a:lnTo>
                    <a:pt x="23854" y="779227"/>
                  </a:lnTo>
                  <a:lnTo>
                    <a:pt x="103367" y="715617"/>
                  </a:lnTo>
                  <a:lnTo>
                    <a:pt x="230587" y="739471"/>
                  </a:lnTo>
                  <a:lnTo>
                    <a:pt x="333954" y="795130"/>
                  </a:lnTo>
                  <a:lnTo>
                    <a:pt x="413467" y="707666"/>
                  </a:lnTo>
                  <a:lnTo>
                    <a:pt x="485029" y="556591"/>
                  </a:lnTo>
                  <a:lnTo>
                    <a:pt x="492981" y="421419"/>
                  </a:lnTo>
                  <a:lnTo>
                    <a:pt x="540688" y="230587"/>
                  </a:lnTo>
                  <a:lnTo>
                    <a:pt x="675861" y="55659"/>
                  </a:lnTo>
                  <a:lnTo>
                    <a:pt x="803081" y="15902"/>
                  </a:lnTo>
                  <a:lnTo>
                    <a:pt x="922351" y="0"/>
                  </a:lnTo>
                  <a:lnTo>
                    <a:pt x="1025718" y="23854"/>
                  </a:lnTo>
                  <a:lnTo>
                    <a:pt x="1311965" y="119269"/>
                  </a:lnTo>
                  <a:lnTo>
                    <a:pt x="1550504" y="174928"/>
                  </a:lnTo>
                  <a:lnTo>
                    <a:pt x="1765189" y="246490"/>
                  </a:lnTo>
                  <a:lnTo>
                    <a:pt x="2019631" y="333954"/>
                  </a:lnTo>
                  <a:lnTo>
                    <a:pt x="2218414" y="413467"/>
                  </a:lnTo>
                  <a:lnTo>
                    <a:pt x="2456953" y="461175"/>
                  </a:lnTo>
                  <a:lnTo>
                    <a:pt x="2695492" y="508883"/>
                  </a:lnTo>
                  <a:lnTo>
                    <a:pt x="2822713" y="572494"/>
                  </a:lnTo>
                  <a:lnTo>
                    <a:pt x="2910177" y="659958"/>
                  </a:lnTo>
                  <a:lnTo>
                    <a:pt x="2806810" y="707666"/>
                  </a:lnTo>
                  <a:lnTo>
                    <a:pt x="2305878" y="803081"/>
                  </a:lnTo>
                  <a:lnTo>
                    <a:pt x="2019631" y="763325"/>
                  </a:lnTo>
                  <a:lnTo>
                    <a:pt x="1630017" y="699714"/>
                  </a:lnTo>
                  <a:lnTo>
                    <a:pt x="1319916" y="683812"/>
                  </a:lnTo>
                  <a:lnTo>
                    <a:pt x="1168841" y="795130"/>
                  </a:lnTo>
                  <a:lnTo>
                    <a:pt x="1001864" y="906448"/>
                  </a:lnTo>
                  <a:lnTo>
                    <a:pt x="811033" y="882594"/>
                  </a:lnTo>
                  <a:lnTo>
                    <a:pt x="636104" y="874643"/>
                  </a:lnTo>
                  <a:lnTo>
                    <a:pt x="413467" y="954156"/>
                  </a:lnTo>
                  <a:lnTo>
                    <a:pt x="333954" y="1041621"/>
                  </a:lnTo>
                  <a:lnTo>
                    <a:pt x="230587" y="1089328"/>
                  </a:lnTo>
                  <a:lnTo>
                    <a:pt x="174928" y="1121134"/>
                  </a:lnTo>
                  <a:lnTo>
                    <a:pt x="87464" y="930302"/>
                  </a:lnTo>
                  <a:lnTo>
                    <a:pt x="31805" y="850789"/>
                  </a:lnTo>
                  <a:lnTo>
                    <a:pt x="0" y="787179"/>
                  </a:lnTo>
                  <a:lnTo>
                    <a:pt x="23854" y="779227"/>
                  </a:lnTo>
                </a:path>
              </a:pathLst>
            </a:custGeom>
            <a:solidFill>
              <a:srgbClr val="CCFFFF">
                <a:alpha val="40000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cxnSp>
          <p:nvCxnSpPr>
            <p:cNvPr id="11" name="Straight Arrow Connector 10"/>
            <p:cNvCxnSpPr>
              <a:stCxn id="9" idx="0"/>
            </p:cNvCxnSpPr>
            <p:nvPr/>
          </p:nvCxnSpPr>
          <p:spPr>
            <a:xfrm flipH="1" flipV="1">
              <a:off x="6162676" y="3989388"/>
              <a:ext cx="1679820" cy="59690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TextBox 12"/>
            <p:cNvSpPr txBox="1">
              <a:spLocks noChangeArrowheads="1"/>
            </p:cNvSpPr>
            <p:nvPr/>
          </p:nvSpPr>
          <p:spPr bwMode="auto">
            <a:xfrm>
              <a:off x="6921500" y="2813277"/>
              <a:ext cx="1638300" cy="3381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CA" altLang="en-US" sz="1600" dirty="0"/>
                <a:t>Flood Zone</a:t>
              </a:r>
              <a:endParaRPr lang="en-US" altLang="en-US" sz="1600" dirty="0"/>
            </a:p>
          </p:txBody>
        </p:sp>
      </p:grpSp>
    </p:spTree>
    <p:extLst>
      <p:ext uri="{BB962C8B-B14F-4D97-AF65-F5344CB8AC3E}">
        <p14:creationId xmlns:p14="http://schemas.microsoft.com/office/powerpoint/2010/main" val="2904431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anguage xmlns="http://schemas.microsoft.com/sharepoint/v3">English</Language>
    <IconOverlay xmlns="http://schemas.microsoft.com/sharepoint/v4" xsi:nil="true"/>
    <IssueStatus xmlns="http://schemas.microsoft.com/sharepoint/v3">Archived</IssueStatus>
    <_dlc_DocId xmlns="23b3eea1-43b5-4a20-afc0-0f79726898e0">CACSC-3-13667</_dlc_DocId>
    <_dlc_DocIdUrl xmlns="23b3eea1-43b5-4a20-afc0-0f79726898e0">
      <Url>https://acims.mil.ca/trg/CACSC/Courses/Courses/_layouts/DocIdRedir.aspx?ID=CACSC-3-13667</Url>
      <Description>CACSC-3-13667</Description>
    </_dlc_DocIdUrl>
    <Curriculum_x0020_Subject xmlns="cd8a01a1-f195-4c99-8650-d48a26c639d6" xsi:nil="true"/>
    <Curriculum_x0020_EO xmlns="cd8a01a1-f195-4c99-8650-d48a26c639d6" xsi:nil="true"/>
    <Designation xmlns="cd8a01a1-f195-4c99-8650-d48a26c639d6">UU</Designation>
    <Curriculum_x0020_Type xmlns="cd8a01a1-f195-4c99-8650-d48a26c639d6">Enabling Objectives</Curriculum_x0020_Type>
    <Curriculum_x0020_Category xmlns="cd8a01a1-f195-4c99-8650-d48a26c639d6">Briefings and Presentations</Curriculum_x0020_Category>
    <Curriculum_x0020_Use xmlns="cd8a01a1-f195-4c99-8650-d48a26c639d6"/>
    <CACSC_x0020_Courses xmlns="cd8a01a1-f195-4c99-8650-d48a26c639d6">
      <Value>UNSOC</Value>
    </CACSC_x0020_Courses>
    <Business_x0020_Record_x0020_Approvals xmlns="cd8a01a1-f195-4c99-8650-d48a26c639d6" xsi:nil="true">
      <Url xsi:nil="true"/>
      <Description xsi:nil="true"/>
    </Business_x0020_Record_x0020_Approvals>
    <Section_x0020_Translation_x0020_Priority xmlns="cd8a01a1-f195-4c99-8650-d48a26c639d6" xsi:nil="true"/>
    <College_x0020_Translation_x0020_Priority xmlns="cd8a01a1-f195-4c99-8650-d48a26c639d6" xsi:nil="true"/>
    <QS_x0020__x0026__x0020_TP_x0020_Change_x0020_Required xmlns="cd8a01a1-f195-4c99-8650-d48a26c639d6">No</QS_x0020__x0026__x0020_TP_x0020_Change_x0020_Required>
    <Translation_x0020_Deadline xmlns="cd8a01a1-f195-4c99-8650-d48a26c639d6" xsi:nil="true"/>
    <Translation_x0020_Deadline_x0020_Feasibility xmlns="cd8a01a1-f195-4c99-8650-d48a26c639d6">N/A</Translation_x0020_Deadline_x0020_Feasibility>
    <Document_x0020_Category xmlns="cd8a01a1-f195-4c99-8650-d48a26c639d6">Orders and Directives</Document_x0020_Category>
    <Content_x0020_Comments xmlns="cd8a01a1-f195-4c99-8650-d48a26c639d6" xsi:nil="true"/>
    <CDMG_x0020_Lead_x0020_Section xmlns="cd8a01a1-f195-4c99-8650-d48a26c639d6" xsi:nil="true"/>
    <Status_x0020_of_x0020_Required_x0020_Change xmlns="cd8a01a1-f195-4c99-8650-d48a26c639d6" xsi:nil="true"/>
    <Change_x0020_Required_x0020_-_x0020_Type xmlns="cd8a01a1-f195-4c99-8650-d48a26c639d6" xsi:nil="true"/>
    <Assigned_x0020_Change_x0020_Deadline xmlns="cd8a01a1-f195-4c99-8650-d48a26c639d6" xsi:nil="true"/>
    <SME_x0020_Reviews_x0020_Complete xmlns="cd8a01a1-f195-4c99-8650-d48a26c639d6"/>
    <Document_x0020_Author xmlns="cd8a01a1-f195-4c99-8650-d48a26c639d6">
      <UserInfo>
        <DisplayName/>
        <AccountId/>
        <AccountType/>
      </UserInfo>
    </Document_x0020_Author>
    <Op_x0020_Names xmlns="cd8a01a1-f195-4c99-8650-d48a26c639d6" xsi:nil="true"/>
    <AOC_x0020_Activity xmlns="cd8a01a1-f195-4c99-8650-d48a26c639d6" xsi:nil="true"/>
    <Assigned_x0020_Change_x0020_OPI_x0020__x0028_Name_x0029_ xmlns="cd8a01a1-f195-4c99-8650-d48a26c639d6">
      <UserInfo>
        <DisplayName/>
        <AccountId xsi:nil="true"/>
        <AccountType/>
      </UserInfo>
    </Assigned_x0020_Change_x0020_OPI_x0020__x0028_Name_x0029_>
    <Change_x0020_Required_x0020_-_x0020_Date_x0020_Identified xmlns="cd8a01a1-f195-4c99-8650-d48a26c639d6" xsi:nil="true"/>
    <SME_x0020_Reviews_x0020_Required xmlns="cd8a01a1-f195-4c99-8650-d48a26c639d6"/>
    <Additional_x0020_Change_x0020_OPI_x0028_s_x0029__x0020_Required_x0020_Name xmlns="cd8a01a1-f195-4c99-8650-d48a26c639d6">
      <UserInfo>
        <DisplayName/>
        <AccountId xsi:nil="true"/>
        <AccountType/>
      </UserInfo>
    </Additional_x0020_Change_x0020_OPI_x0028_s_x0029__x0020_Required_x0020_Name>
    <Related_x0020_Documents_x0020_Requiring_x0020_Change xmlns="cd8a01a1-f195-4c99-8650-d48a26c639d6" xsi:nil="true"/>
    <Change_x0020_Required_x0020_-_x0020_Priority xmlns="cd8a01a1-f195-4c99-8650-d48a26c639d6" xsi:nil="true"/>
    <Document_x0020_Subject xmlns="cd8a01a1-f195-4c99-8650-d48a26c639d6">General</Document_x0020_Subject>
    <Translation_x0020_Request xmlns="cd8a01a1-f195-4c99-8650-d48a26c639d6">false</Translation_x0020_Request>
    <Change_x0020_Required_x0020_-_x0020_Authorized_x0020_By xmlns="cd8a01a1-f195-4c99-8650-d48a26c639d6">
      <UserInfo>
        <DisplayName/>
        <AccountId xsi:nil="true"/>
        <AccountType/>
      </UserInfo>
    </Change_x0020_Required_x0020_-_x0020_Authorized_x0020_By>
    <Item_x0020_Language xmlns="eef6620c-5400-49fe-8270-2d01c5bbbd40"/>
    <English_x0020_Variation xmlns="eef6620c-5400-49fe-8270-2d01c5bbbd40" xsi:nil="true"/>
    <French_x0020_Variation xmlns="eef6620c-5400-49fe-8270-2d01c5bbbd40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31E46F9638E23439D44EDC4481B880E" ma:contentTypeVersion="109" ma:contentTypeDescription="Create a new document." ma:contentTypeScope="" ma:versionID="3c621e8a2802d4bf36ad1c787867633b">
  <xsd:schema xmlns:xsd="http://www.w3.org/2001/XMLSchema" xmlns:xs="http://www.w3.org/2001/XMLSchema" xmlns:p="http://schemas.microsoft.com/office/2006/metadata/properties" xmlns:ns1="http://schemas.microsoft.com/sharepoint/v3" xmlns:ns2="cd8a01a1-f195-4c99-8650-d48a26c639d6" xmlns:ns3="23b3eea1-43b5-4a20-afc0-0f79726898e0" xmlns:ns4="http://schemas.microsoft.com/sharepoint/v4" xmlns:ns5="eef6620c-5400-49fe-8270-2d01c5bbbd40" targetNamespace="http://schemas.microsoft.com/office/2006/metadata/properties" ma:root="true" ma:fieldsID="de8a5c43687a72e8492394ccaa4d9152" ns1:_="" ns2:_="" ns3:_="" ns4:_="" ns5:_="">
    <xsd:import namespace="http://schemas.microsoft.com/sharepoint/v3"/>
    <xsd:import namespace="cd8a01a1-f195-4c99-8650-d48a26c639d6"/>
    <xsd:import namespace="23b3eea1-43b5-4a20-afc0-0f79726898e0"/>
    <xsd:import namespace="http://schemas.microsoft.com/sharepoint/v4"/>
    <xsd:import namespace="eef6620c-5400-49fe-8270-2d01c5bbbd40"/>
    <xsd:element name="properties">
      <xsd:complexType>
        <xsd:sequence>
          <xsd:element name="documentManagement">
            <xsd:complexType>
              <xsd:all>
                <xsd:element ref="ns2:CACSC_x0020_Courses" minOccurs="0"/>
                <xsd:element ref="ns1:IssueStatus"/>
                <xsd:element ref="ns2:Document_x0020_Category"/>
                <xsd:element ref="ns2:Curriculum_x0020_Type"/>
                <xsd:element ref="ns1:Language" minOccurs="0"/>
                <xsd:element ref="ns2:Document_x0020_Author"/>
                <xsd:element ref="ns2:Translation_x0020_Deadline" minOccurs="0"/>
                <xsd:element ref="ns2:College_x0020_Translation_x0020_Priority" minOccurs="0"/>
                <xsd:element ref="ns2:Translation_x0020_Deadline_x0020_Feasibility" minOccurs="0"/>
                <xsd:element ref="ns2:Section_x0020_Translation_x0020_Priority" minOccurs="0"/>
                <xsd:element ref="ns2:Content_x0020_Comments" minOccurs="0"/>
                <xsd:element ref="ns2:CDMG_x0020_Lead_x0020_Section" minOccurs="0"/>
                <xsd:element ref="ns2:QS_x0020__x0026__x0020_TP_x0020_Change_x0020_Required" minOccurs="0"/>
                <xsd:element ref="ns3:_dlc_DocIdUrl" minOccurs="0"/>
                <xsd:element ref="ns3:_dlc_DocIdPersistId" minOccurs="0"/>
                <xsd:element ref="ns4:IconOverlay" minOccurs="0"/>
                <xsd:element ref="ns2:SharedWithUsers" minOccurs="0"/>
                <xsd:element ref="ns3:_dlc_DocId" minOccurs="0"/>
                <xsd:element ref="ns2:Designation"/>
                <xsd:element ref="ns2:Document_x0020_Subject" minOccurs="0"/>
                <xsd:element ref="ns2:Op_x0020_Names" minOccurs="0"/>
                <xsd:element ref="ns2:Additional_x0020_Change_x0020_OPI_x0028_s_x0029__x0020_Required_x0020_Name" minOccurs="0"/>
                <xsd:element ref="ns2:Assigned_x0020_Change_x0020_Deadline" minOccurs="0"/>
                <xsd:element ref="ns2:Assigned_x0020_Change_x0020_OPI_x0020__x0028_Name_x0029_" minOccurs="0"/>
                <xsd:element ref="ns2:Business_x0020_Record_x0020_Approvals" minOccurs="0"/>
                <xsd:element ref="ns2:Change_x0020_Required_x0020_-_x0020_Authorized_x0020_By" minOccurs="0"/>
                <xsd:element ref="ns2:Change_x0020_Required_x0020_-_x0020_Date_x0020_Identified" minOccurs="0"/>
                <xsd:element ref="ns2:Change_x0020_Required_x0020_-_x0020_Priority" minOccurs="0"/>
                <xsd:element ref="ns2:Change_x0020_Required_x0020_-_x0020_Type" minOccurs="0"/>
                <xsd:element ref="ns2:AOC_x0020_Activity" minOccurs="0"/>
                <xsd:element ref="ns2:Curriculum_x0020_Category"/>
                <xsd:element ref="ns2:Curriculum_x0020_EO" minOccurs="0"/>
                <xsd:element ref="ns2:Curriculum_x0020_Subject" minOccurs="0"/>
                <xsd:element ref="ns2:Related_x0020_Documents_x0020_Requiring_x0020_Change" minOccurs="0"/>
                <xsd:element ref="ns2:SME_x0020_Reviews_x0020_Complete" minOccurs="0"/>
                <xsd:element ref="ns2:SME_x0020_Reviews_x0020_Required" minOccurs="0"/>
                <xsd:element ref="ns2:Status_x0020_of_x0020_Required_x0020_Change" minOccurs="0"/>
                <xsd:element ref="ns2:Translation_x0020_Request" minOccurs="0"/>
                <xsd:element ref="ns2:Curriculum_x0020_Use" minOccurs="0"/>
                <xsd:element ref="ns5:Item_x0020_Language"/>
                <xsd:element ref="ns5:English_x0020_Variation" minOccurs="0"/>
                <xsd:element ref="ns5:French_x0020_Vari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IssueStatus" ma:index="3" ma:displayName="Item Status" ma:format="Dropdown" ma:internalName="IssueStatus">
      <xsd:simpleType>
        <xsd:restriction base="dms:Choice">
          <xsd:enumeration value="Draft - Modification in Progress"/>
          <xsd:enumeration value="Draft - for Concurrence"/>
          <xsd:enumeration value="Draft - Concur"/>
          <xsd:enumeration value="Draft - for Approval"/>
          <xsd:enumeration value="Approved"/>
          <xsd:enumeration value="To be Archived"/>
          <xsd:enumeration value="Formatting in Progress"/>
          <xsd:enumeration value="Translation in Progress"/>
          <xsd:enumeration value="QC in Progress"/>
          <xsd:enumeration value="QC Complete"/>
          <xsd:enumeration value="Ready for CDMG Publish"/>
          <xsd:enumeration value="Sent for Translation"/>
          <xsd:enumeration value="Active"/>
          <xsd:enumeration value="In Dynamic Writing Library"/>
          <xsd:enumeration value="ALSC Content for Review"/>
          <xsd:enumeration value="ALSC Content review Complete"/>
        </xsd:restriction>
      </xsd:simpleType>
    </xsd:element>
    <xsd:element name="Language" ma:index="6" nillable="true" ma:displayName="Language" ma:default="English" ma:format="Dropdown" ma:internalName="Language" ma:readOnly="false">
      <xsd:simpleType>
        <xsd:union memberTypes="dms:Text">
          <xsd:simpleType>
            <xsd:restriction base="dms:Choice">
              <xsd:enumeration value="English"/>
              <xsd:enumeration value="French"/>
              <xsd:enumeration value="English | French"/>
              <xsd:enumeration value="-----"/>
              <xsd:enumeration value="Arabic (Saudi Arabia)"/>
              <xsd:enumeration value="Bulgarian (Bulgaria)"/>
              <xsd:enumeration value="Chinese (Hong Kong S.A.R.)"/>
              <xsd:enumeration value="Chinese (People's Republic of China)"/>
              <xsd:enumeration value="Chinese (Taiwan)"/>
              <xsd:enumeration value="Croatian (Croatia)"/>
              <xsd:enumeration value="Czech (Czech Republic)"/>
              <xsd:enumeration value="Danish (Denmark)"/>
              <xsd:enumeration value="Dutch (Netherlands)"/>
              <xsd:enumeration value="English (UK)"/>
              <xsd:enumeration value="English (US)"/>
              <xsd:enumeration value="Estonian (Estonia)"/>
              <xsd:enumeration value="Finnish (Finland)"/>
              <xsd:enumeration value="French (France)"/>
              <xsd:enumeration value="German (Germany)"/>
              <xsd:enumeration value="Greek (Greece)"/>
              <xsd:enumeration value="Hebrew (Israel)"/>
              <xsd:enumeration value="Hindi (India)"/>
              <xsd:enumeration value="Hungarian (Hungary)"/>
              <xsd:enumeration value="Indonesian (Indonesia)"/>
              <xsd:enumeration value="Italian (Italy)"/>
              <xsd:enumeration value="Japanese (Japan)"/>
              <xsd:enumeration value="Korean (Korea)"/>
              <xsd:enumeration value="Latvian (Latvia)"/>
              <xsd:enumeration value="Lithuanian (Lithuania)"/>
              <xsd:enumeration value="Malay (Malaysia)"/>
              <xsd:enumeration value="Norwegian (Bokmal) (Norway)"/>
              <xsd:enumeration value="Polish (Poland)"/>
              <xsd:enumeration value="Portuguese (Brazil)"/>
              <xsd:enumeration value="Portuguese (Portugal)"/>
              <xsd:enumeration value="Romanian (Romania)"/>
              <xsd:enumeration value="Russian (Russia)"/>
              <xsd:enumeration value="Serbian (Latin) (Serbia)"/>
              <xsd:enumeration value="Slovak (Slovakia)"/>
              <xsd:enumeration value="Slovenian (Slovenia)"/>
              <xsd:enumeration value="Spanish (Spain)"/>
              <xsd:enumeration value="Swedish (Sweden)"/>
              <xsd:enumeration value="Thai (Thailand)"/>
              <xsd:enumeration value="Turkish (Turkey)"/>
              <xsd:enumeration value="Ukrainian (Ukraine)"/>
              <xsd:enumeration value="Urdu (Islamic Republic of Pakistan)"/>
              <xsd:enumeration value="Vietnamese (Vietnam)"/>
            </xsd:restriction>
          </xsd:simpleType>
        </xsd:un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d8a01a1-f195-4c99-8650-d48a26c639d6" elementFormDefault="qualified">
    <xsd:import namespace="http://schemas.microsoft.com/office/2006/documentManagement/types"/>
    <xsd:import namespace="http://schemas.microsoft.com/office/infopath/2007/PartnerControls"/>
    <xsd:element name="CACSC_x0020_Courses" ma:index="2" nillable="true" ma:displayName="CACSC Course" ma:description="This will help BR's organize courseware that is being adjusted/created inside the Dynamic Library." ma:internalName="CACSC_x0020_Course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AJSO"/>
                    <xsd:enumeration value="AOC"/>
                    <xsd:enumeration value="B/ACDE"/>
                    <xsd:enumeration value="CAF TS"/>
                    <xsd:enumeration value="JTC"/>
                    <xsd:enumeration value="JTSO"/>
                    <xsd:enumeration value="JWC"/>
                    <xsd:enumeration value="MTP"/>
                    <xsd:enumeration value="PSS-SOF"/>
                    <xsd:enumeration value="SOH"/>
                    <xsd:enumeration value="TEA"/>
                    <xsd:enumeration value="TIMTC"/>
                    <xsd:enumeration value="UCTC"/>
                    <xsd:enumeration value="UNSOC"/>
                  </xsd:restriction>
                </xsd:simpleType>
              </xsd:element>
            </xsd:sequence>
          </xsd:extension>
        </xsd:complexContent>
      </xsd:complexType>
    </xsd:element>
    <xsd:element name="Document_x0020_Category" ma:index="4" ma:displayName="Document Category" ma:default="!! TO BE FILED !!" ma:description="Select the appropriate category under which the document should be filed." ma:format="Dropdown" ma:internalName="Document_x0020_Category">
      <xsd:simpleType>
        <xsd:restriction base="dms:Choice">
          <xsd:enumeration value="1 - Instructions - Master Lesson Plan"/>
          <xsd:enumeration value="2 - Instructions - MLP Quad Slide"/>
          <xsd:enumeration value="3 - Instructions - General Instruction"/>
          <xsd:enumeration value="4 - Instructions - DS Notes/ Slide Deck"/>
          <xsd:enumeration value="5 - Central Lectures - Slide Deck"/>
          <xsd:enumeration value="6 - Central Lectures - Video Recording"/>
          <xsd:enumeration value="7 - Central Lectures - Script"/>
          <xsd:enumeration value="8 - Courseware - Student Slide Deck"/>
          <xsd:enumeration value="9 - Courseware - Precis"/>
          <xsd:enumeration value="10 - Courseware - Vignette"/>
          <xsd:enumeration value="AAR - End Course Review Notes"/>
          <xsd:enumeration value="AAR - DS Feedback"/>
          <xsd:enumeration value="AAR - Student Observations"/>
          <xsd:enumeration value="Administration"/>
          <xsd:enumeration value="Assessment Tools – Summative Guide/Rubric"/>
          <xsd:enumeration value="Assessment Tools – Formative Rubric"/>
          <xsd:enumeration value="Briefings - Backbrief"/>
          <xsd:enumeration value="Briefings - Battle Update Brief"/>
          <xsd:enumeration value="Briefings - Commander's Update Brief"/>
          <xsd:enumeration value="Briefings - CONOPS Brief"/>
          <xsd:enumeration value="Briefings - Corps and Branch"/>
          <xsd:enumeration value="Briefings - Decision Brief"/>
          <xsd:enumeration value="Briefings - Electronic Working Practice"/>
          <xsd:enumeration value="Briefings - Information Brief"/>
          <xsd:enumeration value="Briefings - Information Management"/>
          <xsd:enumeration value="Briefings - Initiation Briefing"/>
          <xsd:enumeration value="Briefings - Mission Analysis Brief"/>
          <xsd:enumeration value="Briefings - Ops Briefing"/>
          <xsd:enumeration value="Briefings - Orders Group"/>
          <xsd:enumeration value="Briefings - Review of the Situation"/>
          <xsd:enumeration value="Briefings - Significant Incident"/>
          <xsd:enumeration value="Briefings - Specialist Brief"/>
          <xsd:enumeration value="Case Studies - Battle"/>
          <xsd:enumeration value="Case Studies - Leadership"/>
          <xsd:enumeration value="eLearning - DS Source Material"/>
          <xsd:enumeration value="eLearning - Published Content"/>
          <xsd:enumeration value="eLearning - Source Files (Authoring Tool)"/>
          <xsd:enumeration value="eLearning - Storyboard"/>
          <xsd:enumeration value="Enabling Checks - Published Quiz/Test"/>
          <xsd:enumeration value="Enabling Checks - Question Bank"/>
          <xsd:enumeration value="EXCON Coordination"/>
          <xsd:enumeration value="Injects"/>
          <xsd:enumeration value="Intelligence - EW"/>
          <xsd:enumeration value="Intelligence - INTREP"/>
          <xsd:enumeration value="Intelligence - INTSUM"/>
          <xsd:enumeration value="Intelligence - IPB/IPOE"/>
          <xsd:enumeration value="Intelligence - METREP"/>
          <xsd:enumeration value="Intelligence - Products"/>
          <xsd:enumeration value="Intelligence - SPOTREP"/>
          <xsd:enumeration value="Intelligence - Tgt Folder"/>
          <xsd:enumeration value="Maps and Charts"/>
          <xsd:enumeration value="Orders - Administrative/Logistic Order"/>
          <xsd:enumeration value="Orders - Fragmentary Order"/>
          <xsd:enumeration value="Orders - Movement Order"/>
          <xsd:enumeration value="Orders - Operation Order"/>
          <xsd:enumeration value="Orders - Overlay Order"/>
          <xsd:enumeration value="Orders - Warning Order"/>
          <xsd:enumeration value="Performance Checks - DS Solution"/>
          <xsd:enumeration value="Performance Checks - Published Exam"/>
          <xsd:enumeration value="Performance Checks - Question Bank"/>
          <xsd:enumeration value="Planning - Estimate"/>
          <xsd:enumeration value="Planning - Guidance and Directives"/>
          <xsd:enumeration value="Planning - Intelligence Preparation of the Battlespace"/>
          <xsd:enumeration value="Planning - Mission Analysis"/>
          <xsd:enumeration value="Planning - Mission Rehearsal"/>
          <xsd:enumeration value="Planning - OPP"/>
          <xsd:enumeration value="Planning - CONPLAN"/>
          <xsd:enumeration value="Planning - Info Mgmt"/>
          <xsd:enumeration value="Planning - Operations"/>
          <xsd:enumeration value="Planning - Support"/>
          <xsd:enumeration value="Reports and Returns - ASSESSREP"/>
          <xsd:enumeration value="Reports and Returns - BDR"/>
          <xsd:enumeration value="Reports and Returns - CASREP"/>
          <xsd:enumeration value="Reports and Returns - CBRN"/>
          <xsd:enumeration value="Reports and Returns - Gun/AFV"/>
          <xsd:enumeration value="Reports and Returns - LOGREP"/>
          <xsd:enumeration value="Reports and Returns - MEDSITREP"/>
          <xsd:enumeration value="Reports and Returns - PAR"/>
          <xsd:enumeration value="Reports and Returns - PERSREP"/>
          <xsd:enumeration value="Reports and Returns - PXR"/>
          <xsd:enumeration value="Reports and Returns - SITREP"/>
          <xsd:enumeration value="Requests - RFE/ RFI"/>
          <xsd:enumeration value="Product Control Sheet"/>
          <xsd:enumeration value="Student Appointment List"/>
          <xsd:enumeration value="Archived"/>
          <xsd:enumeration value="Christmas Block Leave"/>
          <xsd:enumeration value="January"/>
          <xsd:enumeration value="February"/>
          <xsd:enumeration value="March"/>
          <xsd:enumeration value="April"/>
          <xsd:enumeration value="May"/>
          <xsd:enumeration value="June"/>
          <xsd:enumeration value="July"/>
          <xsd:enumeration value="August"/>
          <xsd:enumeration value="September"/>
          <xsd:enumeration value="October"/>
          <xsd:enumeration value="November"/>
          <xsd:enumeration value="December"/>
          <xsd:enumeration value="Leave Audits"/>
          <xsd:enumeration value="Activities and Key Events"/>
          <xsd:enumeration value="Applications and Tools"/>
          <xsd:enumeration value="Arrangements, MOU and SLA"/>
          <xsd:enumeration value="Assessments"/>
          <xsd:enumeration value="Authorities"/>
          <xsd:enumeration value="Benefits and Compensation"/>
          <xsd:enumeration value="Biographies"/>
          <xsd:enumeration value="Boards, Committees, and Councils"/>
          <xsd:enumeration value="Briefings and Presentations"/>
          <xsd:enumeration value="Briefings - Backbrief"/>
          <xsd:enumeration value="Budgets"/>
          <xsd:enumeration value="Business Planning"/>
          <xsd:enumeration value="Business Record Approvals"/>
          <xsd:enumeration value="CACSC Courses"/>
          <xsd:enumeration value="CACSC Hosted Activities"/>
          <xsd:enumeration value="Calendars and Schedules"/>
          <xsd:enumeration value="Calendars and Schedules,  Current"/>
          <xsd:enumeration value="Calendars and Schedules,  Immediate Past"/>
          <xsd:enumeration value="Calendars and Schedules,  Historical"/>
          <xsd:enumeration value="Capability Development"/>
          <xsd:enumeration value="Case Studies"/>
          <xsd:enumeration value="Ceremonial"/>
          <xsd:enumeration value="Collective Training and BTS"/>
          <xsd:enumeration value="Communiqués and Media Releases"/>
          <xsd:enumeration value="Conferences and Symposiums"/>
          <xsd:enumeration value="Contracts"/>
          <xsd:enumeration value="Courseware"/>
          <xsd:enumeration value="Dashboards"/>
          <xsd:enumeration value="Equipment and Materials"/>
          <xsd:enumeration value="Exercises"/>
          <xsd:enumeration value="Flow charts and Work flows"/>
          <xsd:enumeration value="Forms and Templates"/>
          <xsd:enumeration value="Hospitality &amp; Events"/>
          <xsd:enumeration value="IM Plan"/>
          <xsd:enumeration value="Individual Training and IBTS"/>
          <xsd:enumeration value="Infrastructure"/>
          <xsd:enumeration value="Inspections"/>
          <xsd:enumeration value="Lists"/>
          <xsd:enumeration value="Letters and Correspondence"/>
          <xsd:enumeration value="Lessons Learned and AAR"/>
          <xsd:enumeration value="Maintenance"/>
          <xsd:enumeration value="Manuals, Publications and Aide-mémoires"/>
          <xsd:enumeration value="Maps and Overlays"/>
          <xsd:enumeration value="Messages and Instructions"/>
          <xsd:enumeration value="Meetings and Workgroups"/>
          <xsd:enumeration value="Minutes, Notes and Memos"/>
          <xsd:enumeration value="Multimedia"/>
          <xsd:enumeration value="Networks and sites"/>
          <xsd:enumeration value="Non-Public Property Catalogue"/>
          <xsd:enumeration value="Operations"/>
          <xsd:enumeration value="ORBATs"/>
          <xsd:enumeration value="Orders and Directives"/>
          <xsd:enumeration value="PAYEE"/>
          <xsd:enumeration value="Personnel"/>
          <xsd:enumeration value="Photos"/>
          <xsd:enumeration value="Policies, Regulations and Governance"/>
          <xsd:enumeration value="Programs and Projects"/>
          <xsd:enumeration value="Validation"/>
          <xsd:enumeration value="Validation (AOC 2020)"/>
          <xsd:enumeration value="QS Review Board"/>
          <xsd:enumeration value="QS Review Board (AOC 2020)"/>
          <xsd:enumeration value="QS Review Board (AOC 2021)"/>
          <xsd:enumeration value="References"/>
          <xsd:enumeration value="Reports and Returns"/>
          <xsd:enumeration value="RPSR Class A Pay"/>
          <xsd:enumeration value="RPSR Class A Pay Archive"/>
          <xsd:enumeration value="SDI and TUX"/>
          <xsd:enumeration value="Security"/>
          <xsd:enumeration value="Simulation"/>
          <xsd:enumeration value="Strategic Engagements"/>
          <xsd:enumeration value="Strategic Engagements (2021)"/>
          <xsd:enumeration value="Strategic Engagements (2022)"/>
          <xsd:enumeration value="Strategic Engagements (2023)"/>
          <xsd:enumeration value="Statements"/>
          <xsd:enumeration value="Student Products"/>
          <xsd:enumeration value="Supply"/>
          <xsd:enumeration value="Support Requests"/>
          <xsd:enumeration value="Synch Matrix"/>
          <xsd:enumeration value="Syndicates"/>
          <xsd:enumeration value="System Management"/>
          <xsd:enumeration value="Tasks"/>
          <xsd:enumeration value="TP Review Board"/>
          <xsd:enumeration value="TP Review Board (AOC 2021)"/>
          <xsd:enumeration value="Transport"/>
          <xsd:enumeration value="Travel"/>
          <xsd:enumeration value="Travel Claim Authority TCA"/>
          <xsd:enumeration value="VCR"/>
          <xsd:enumeration value="!! TO BE FILED !!"/>
        </xsd:restriction>
      </xsd:simpleType>
    </xsd:element>
    <xsd:element name="Curriculum_x0020_Type" ma:index="5" ma:displayName="Courseware Type" ma:default="Enabling Objectives" ma:description="Identifies Curriculum Document Type." ma:format="Dropdown" ma:internalName="Curriculum_x0020_Type">
      <xsd:simpleType>
        <xsd:restriction base="dms:Choice">
          <xsd:enumeration value="Doctrine"/>
          <xsd:enumeration value="Qualification Standards"/>
          <xsd:enumeration value="Qualification Standards and Training Plans"/>
          <xsd:enumeration value="Training Plans"/>
          <xsd:enumeration value="Educational objectives"/>
          <xsd:enumeration value="Performance Checks"/>
          <xsd:enumeration value="Performance Objectives"/>
          <xsd:enumeration value="Enabling Checks"/>
          <xsd:enumeration value="Enabling Objectives"/>
          <xsd:enumeration value="Specifications"/>
          <xsd:enumeration value="Supporting Material"/>
          <xsd:enumeration value="Misc. Supporting Material (prior 2015)"/>
          <xsd:enumeration value="DATE Supporting Material"/>
        </xsd:restriction>
      </xsd:simpleType>
    </xsd:element>
    <xsd:element name="Document_x0020_Author" ma:index="7" ma:displayName="College OPI (Name)" ma:description="Select the person responsible for the document." ma:list="UserInfo" ma:SharePointGroup="0" ma:internalName="Document_x0020_Author" ma:showField="Titl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Translation_x0020_Deadline" ma:index="8" nillable="true" ma:displayName="Deadline for Publishing" ma:description="Translation require for a specific date." ma:format="DateOnly" ma:internalName="Translation_x0020_Deadline">
      <xsd:simpleType>
        <xsd:restriction base="dms:DateTime"/>
      </xsd:simpleType>
    </xsd:element>
    <xsd:element name="College_x0020_Translation_x0020_Priority" ma:index="9" nillable="true" ma:displayName="Translation College Priority" ma:default="None" ma:description="Courseware translation priority is set by CCD." ma:format="Dropdown" ma:internalName="College_x0020_Translation_x0020_Priority">
      <xsd:simpleType>
        <xsd:restriction base="dms:Choice">
          <xsd:enumeration value="None"/>
          <xsd:enumeration value="Priority 1"/>
          <xsd:enumeration value="Priority 2"/>
          <xsd:enumeration value="Priority 3"/>
        </xsd:restriction>
      </xsd:simpleType>
    </xsd:element>
    <xsd:element name="Translation_x0020_Deadline_x0020_Feasibility" ma:index="10" nillable="true" ma:displayName="Deadline Feasibility (CCD)" ma:default="N/A" ma:description="CCD will determine the feasibility of the translation request." ma:format="Dropdown" ma:internalName="Translation_x0020_Deadline_x0020_Feasibility">
      <xsd:simpleType>
        <xsd:restriction base="dms:Choice">
          <xsd:enumeration value="N/A"/>
          <xsd:enumeration value="Yes"/>
          <xsd:enumeration value="No"/>
          <xsd:enumeration value="TBC"/>
        </xsd:restriction>
      </xsd:simpleType>
    </xsd:element>
    <xsd:element name="Section_x0020_Translation_x0020_Priority" ma:index="11" nillable="true" ma:displayName="Translation Section Priority" ma:default="None" ma:description="You need to choose priority for the translation service base of your need." ma:format="Dropdown" ma:internalName="Section_x0020_Translation_x0020_Priority">
      <xsd:simpleType>
        <xsd:restriction base="dms:Choice">
          <xsd:enumeration value="None"/>
          <xsd:enumeration value="Priority 1"/>
          <xsd:enumeration value="Priority 2"/>
          <xsd:enumeration value="Priority 3"/>
        </xsd:restriction>
      </xsd:simpleType>
    </xsd:element>
    <xsd:element name="Content_x0020_Comments" ma:index="12" nillable="true" ma:displayName="Documents Comments" ma:description="Comments meta-tag to summarize context behind current or upcoming approved adj for each document." ma:internalName="Content_x0020_Comments">
      <xsd:simpleType>
        <xsd:restriction base="dms:Note">
          <xsd:maxLength value="255"/>
        </xsd:restriction>
      </xsd:simpleType>
    </xsd:element>
    <xsd:element name="CDMG_x0020_Lead_x0020_Section" ma:index="13" nillable="true" ma:displayName="CDMG Resp" ma:description="CDMG Member tasked with processing document." ma:format="Dropdown" ma:internalName="CDMG_x0020_Lead_x0020_Section">
      <xsd:simpleType>
        <xsd:restriction base="dms:Choice">
          <xsd:enumeration value="Paola Gemignani"/>
          <xsd:enumeration value="Lou La Rocque"/>
          <xsd:enumeration value="Vanessa Wilkening"/>
          <xsd:enumeration value="N/A"/>
        </xsd:restriction>
      </xsd:simpleType>
    </xsd:element>
    <xsd:element name="QS_x0020__x0026__x0020_TP_x0020_Change_x0020_Required" ma:index="14" nillable="true" ma:displayName="QS &amp; TP Change Required" ma:default="TBC" ma:format="Dropdown" ma:internalName="QS_x0020__x0026__x0020_TP_x0020_Change_x0020_Required">
      <xsd:simpleType>
        <xsd:restriction base="dms:Choice">
          <xsd:enumeration value="Yes"/>
          <xsd:enumeration value="No"/>
          <xsd:enumeration value="TBC"/>
        </xsd:restriction>
      </xsd:simpleType>
    </xsd:element>
    <xsd:element name="SharedWithUsers" ma:index="2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Designation" ma:index="26" ma:displayName="Designation" ma:default="UU" ma:description="Select the appropriate designation under which the document should be filed. If the document is Protected B, it must be properly encrypted (ENTRUST)prior to the upload process in SharePoint." ma:format="RadioButtons" ma:internalName="Designation">
      <xsd:simpleType>
        <xsd:restriction base="dms:Choice">
          <xsd:enumeration value="UU"/>
          <xsd:enumeration value="PA"/>
          <xsd:enumeration value="PB"/>
          <xsd:enumeration value="ABCA (Rest Distr)"/>
          <xsd:enumeration value="CTAT (Op Instr)"/>
          <xsd:enumeration value="CTAT (Tech Data)"/>
          <xsd:enumeration value="CA (Rest Distr)"/>
          <xsd:enumeration value="CANUS (Rest Distr)"/>
          <xsd:enumeration value="CEO (Rest Distr)"/>
          <xsd:enumeration value="NATO (Rest Distr)"/>
          <xsd:enumeration value="UK (Rest Distr)"/>
          <xsd:enumeration value="US (Rest Distr)"/>
        </xsd:restriction>
      </xsd:simpleType>
    </xsd:element>
    <xsd:element name="Document_x0020_Subject" ma:index="27" nillable="true" ma:displayName="Document Subject" ma:default="General" ma:description="Select the appropriate subject under which the document should be filed.&#10;" ma:format="Dropdown" ma:internalName="Document_x0020_Subject">
      <xsd:simpleType>
        <xsd:union memberTypes="dms:Text">
          <xsd:simpleType>
            <xsd:restriction base="dms:Choice">
              <xsd:enumeration value="ABMC"/>
              <xsd:enumeration value="AJSO"/>
              <xsd:enumeration value="AOC"/>
              <xsd:enumeration value="AOC 42"/>
              <xsd:enumeration value="AOC 43"/>
              <xsd:enumeration value="AOC 44"/>
              <xsd:enumeration value="AOC 45"/>
              <xsd:enumeration value="AOC 46"/>
              <xsd:enumeration value="AOC 47"/>
              <xsd:enumeration value="AOC 48"/>
              <xsd:enumeration value="AOC 49"/>
              <xsd:enumeration value="AOC 50"/>
              <xsd:enumeration value="CDEC"/>
              <xsd:enumeration value="CDEC 1801"/>
              <xsd:enumeration value="CDEC 1802"/>
              <xsd:enumeration value="CDEC 1901"/>
              <xsd:enumeration value="CDEC 1902"/>
              <xsd:enumeration value="CDEC 2001"/>
              <xsd:enumeration value="CDEC 2002"/>
              <xsd:enumeration value="CDEC 2101"/>
              <xsd:enumeration value="CDEC 2102"/>
              <xsd:enumeration value="CDEC 2201"/>
              <xsd:enumeration value="CDEC 2202"/>
              <xsd:enumeration value="Central Registry"/>
              <xsd:enumeration value="Change of Comd"/>
              <xsd:enumeration value="Change of Comd 2019"/>
              <xsd:enumeration value="Change of Comd 2020"/>
              <xsd:enumeration value="Change of Comd 2021"/>
              <xsd:enumeration value="Change of Comd 2022"/>
              <xsd:enumeration value="Claims"/>
              <xsd:enumeration value="DATE"/>
              <xsd:enumeration value="eFP-LDP"/>
              <xsd:enumeration value="Environment"/>
              <xsd:enumeration value="Ethics"/>
              <xsd:enumeration value="FCoE Comd Sp"/>
              <xsd:enumeration value="FCoE Formation HQ"/>
              <xsd:enumeration value="FCoE Operational Writing"/>
              <xsd:enumeration value="FCoE Staff Officer Development"/>
              <xsd:enumeration value="FCoE Tactical Planning"/>
              <xsd:enumeration value="FCoE Land Based Targeting"/>
              <xsd:enumeration value="FCTS"/>
              <xsd:enumeration value="FCTS 2021"/>
              <xsd:enumeration value="FCTS 2022"/>
              <xsd:enumeration value="General"/>
              <xsd:enumeration value="IDP / IST"/>
              <xsd:enumeration value="NDWCC"/>
              <xsd:enumeration value="Harassment"/>
              <xsd:enumeration value="LCSS"/>
              <xsd:enumeration value="LEAVE JACKET"/>
              <xsd:enumeration value="LTC"/>
              <xsd:enumeration value="LTC 1801"/>
              <xsd:enumeration value="LTC 1802"/>
              <xsd:enumeration value="LTC 1901"/>
              <xsd:enumeration value="LTC 1902"/>
              <xsd:enumeration value="LTC 2001"/>
              <xsd:enumeration value="LTC 2002"/>
              <xsd:enumeration value="LTC 2101"/>
              <xsd:enumeration value="LTC 2102"/>
              <xsd:enumeration value="LTC 2201"/>
              <xsd:enumeration value="LTC 2202"/>
              <xsd:enumeration value="KCIS"/>
              <xsd:enumeration value="NCO PME"/>
              <xsd:enumeration value="NPF Commitee"/>
              <xsd:enumeration value="Official Languages"/>
              <xsd:enumeration value="Op HONOUR"/>
              <xsd:enumeration value="Orientation"/>
              <xsd:enumeration value="Pay"/>
              <xsd:enumeration value="Performance Management"/>
              <xsd:enumeration value="Pers Admin"/>
              <xsd:enumeration value="PRAOC"/>
              <xsd:enumeration value="PRAOC 2020"/>
              <xsd:enumeration value="PRAOC 2021"/>
              <xsd:enumeration value="PRAOC 2022"/>
              <xsd:enumeration value="Safety"/>
              <xsd:enumeration value="Security"/>
              <xsd:enumeration value="TIMOC"/>
              <xsd:enumeration value="TIMOC 2001"/>
              <xsd:enumeration value="TIMOC 2002"/>
              <xsd:enumeration value="TIMTC"/>
              <xsd:enumeration value="UCTC"/>
              <xsd:enumeration value="UCTC 2020"/>
              <xsd:enumeration value="UCTC 2021"/>
              <xsd:enumeration value="UCTC 2022"/>
              <xsd:enumeration value="UCTC PRes"/>
              <xsd:enumeration value="UCTC PRes 2020"/>
              <xsd:enumeration value="UCTC PRes 2021"/>
              <xsd:enumeration value="UCTC PRes 2022"/>
              <xsd:enumeration value="UNSOC"/>
              <xsd:enumeration value="UPAR"/>
            </xsd:restriction>
          </xsd:simpleType>
        </xsd:union>
      </xsd:simpleType>
    </xsd:element>
    <xsd:element name="Op_x0020_Names" ma:index="28" nillable="true" ma:displayName="Op Names" ma:format="Dropdown" ma:internalName="Op_x0020_Names">
      <xsd:simpleType>
        <xsd:restriction base="dms:Choice">
          <xsd:enumeration value="ASSERTION"/>
          <xsd:enumeration value="BAYONET"/>
          <xsd:enumeration value="BRASSO"/>
          <xsd:enumeration value="BROLLY"/>
          <xsd:enumeration value="CHAPERONE"/>
          <xsd:enumeration value="CONCORDE"/>
          <xsd:enumeration value="DECISIVE GUARDIAN"/>
          <xsd:enumeration value="FLASHMAN"/>
          <xsd:enumeration value="GREEN WOOD"/>
          <xsd:enumeration value="HONOUR"/>
          <xsd:enumeration value="HORSEMAN"/>
          <xsd:enumeration value="HURRICANE"/>
          <xsd:enumeration value="IRON GUARDIAN"/>
          <xsd:enumeration value="ICARUS"/>
          <xsd:enumeration value="JAVELIN"/>
          <xsd:enumeration value="LASER"/>
          <xsd:enumeration value="LENTUS 1301"/>
          <xsd:enumeration value="LENTUS 1501"/>
          <xsd:enumeration value="MAPLE SHORE"/>
          <xsd:enumeration value="MAZURA"/>
          <xsd:enumeration value="NIMBLE OWL"/>
          <xsd:enumeration value="ORTONA OWL"/>
          <xsd:enumeration value="PHOENIX RISING"/>
          <xsd:enumeration value="RAPTOR"/>
          <xsd:enumeration value="REGGAE"/>
          <xsd:enumeration value="REMPART"/>
          <xsd:enumeration value="RESOLUTE GUARDIAN"/>
          <xsd:enumeration value="SECURUS PATRIA"/>
          <xsd:enumeration value="SEISME"/>
          <xsd:enumeration value="SHEPHERD"/>
          <xsd:enumeration value="SNOWY OWL"/>
          <xsd:enumeration value="STEADFAST"/>
          <xsd:enumeration value="SUMMIT"/>
          <xsd:enumeration value="TRIBUNE"/>
          <xsd:enumeration value="VIMY OWL"/>
          <xsd:enumeration value="YPRES OWL"/>
          <xsd:enumeration value="N/A"/>
        </xsd:restriction>
      </xsd:simpleType>
    </xsd:element>
    <xsd:element name="Additional_x0020_Change_x0020_OPI_x0028_s_x0029__x0020_Required_x0020_Name" ma:index="29" nillable="true" ma:displayName="Additional Change OPI(s) Required Name" ma:description="We want specific names entered so that people can filter by their name to see what changes they've been assigned." ma:list="UserInfo" ma:SharePointGroup="0" ma:internalName="Additional_x0020_Change_x0020_OPI_x0028_s_x0029__x0020_Required_x0020_Name" ma:showField="ImnNam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Assigned_x0020_Change_x0020_Deadline" ma:index="30" nillable="true" ma:displayName="Assigned Change Deadline" ma:description="This date will help BRs ensure changes are actually completed with enough lead time to allot for translation, QA, publishing and then IM transfer to location of courseware use." ma:format="DateOnly" ma:internalName="Assigned_x0020_Change_x0020_Deadline">
      <xsd:simpleType>
        <xsd:restriction base="dms:DateTime"/>
      </xsd:simpleType>
    </xsd:element>
    <xsd:element name="Assigned_x0020_Change_x0020_OPI_x0020__x0028_Name_x0029_" ma:index="31" nillable="true" ma:displayName="Assigned Change OPI (Name)" ma:description="We want specific names entered so that people can filter by their name to see what changes they've been assigned." ma:list="UserInfo" ma:SharePointGroup="0" ma:internalName="Assigned_x0020_Change_x0020_OPI_x0020__x0028_Name_x0029_" ma:showField="ImnNam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Business_x0020_Record_x0020_Approvals" ma:index="32" nillable="true" ma:displayName="Business Record Approvals" ma:description="Business record demonstrating section level approvals behind changes." ma:format="Hyperlink" ma:internalName="Business_x0020_Record_x0020_Approvals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Change_x0020_Required_x0020_-_x0020_Authorized_x0020_By" ma:index="33" nillable="true" ma:displayName="Change Required - Authorized By" ma:description="We want specific names entered so that we have  a record in the version history of which Dean/ BR actually approved the change." ma:list="UserInfo" ma:SharePointGroup="0" ma:internalName="Change_x0020_Required_x0020__x002d__x0020_Authorized_x0020_By" ma:showField="ImnNam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Change_x0020_Required_x0020_-_x0020_Date_x0020_Identified" ma:index="34" nillable="true" ma:displayName="Change Required - Date Identified" ma:description="This date will help BRs manage change by giving them awareness about how long a change has been pending action." ma:format="DateOnly" ma:internalName="Change_x0020_Required_x0020__x002d__x0020_Date_x0020_Identified">
      <xsd:simpleType>
        <xsd:restriction base="dms:DateTime"/>
      </xsd:simpleType>
    </xsd:element>
    <xsd:element name="Change_x0020_Required_x0020_-_x0020_Priority" ma:index="35" nillable="true" ma:displayName="Change Required - Priority" ma:description="This will help BRs track and prioritize required courseware changes." ma:format="Dropdown" ma:internalName="Change_x0020_Required_x0020__x002d__x0020_Priority">
      <xsd:simpleType>
        <xsd:restriction base="dms:Choice">
          <xsd:enumeration value="Immediate"/>
          <xsd:enumeration value="Routine"/>
          <xsd:enumeration value="Long Term"/>
        </xsd:restriction>
      </xsd:simpleType>
    </xsd:element>
    <xsd:element name="Change_x0020_Required_x0020_-_x0020_Type" ma:index="36" nillable="true" ma:displayName="Change Required - Type" ma:description="This will help BRs track required courseware changes from the beginning when the requirement for change is identified through to completion of the change." ma:format="Dropdown" ma:internalName="Change_x0020_Required_x0020__x002d__x0020_Type">
      <xsd:simpleType>
        <xsd:restriction base="dms:Choice">
          <xsd:enumeration value="Nil"/>
          <xsd:enumeration value="Clerical"/>
          <xsd:enumeration value="TUX/SDI/WDI Minor"/>
          <xsd:enumeration value="TUX/SDI/WDI Major"/>
          <xsd:enumeration value="Ex Minor"/>
          <xsd:enumeration value="Ex Major"/>
          <xsd:enumeration value="EC/ PC"/>
          <xsd:enumeration value="DS Notes"/>
          <xsd:enumeration value="Other"/>
        </xsd:restriction>
      </xsd:simpleType>
    </xsd:element>
    <xsd:element name="AOC_x0020_Activity" ma:index="37" nillable="true" ma:displayName="Course Activity" ma:description="Contain different activity names" ma:format="Dropdown" ma:internalName="AOC_x0020_Activity">
      <xsd:simpleType>
        <xsd:restriction base="dms:Choice">
          <xsd:enumeration value="Administration"/>
          <xsd:enumeration value="Briefing Note"/>
          <xsd:enumeration value="Case Study"/>
          <xsd:enumeration value="Cmdt's Reserve"/>
          <xsd:enumeration value="DL-Art of Command"/>
          <xsd:enumeration value="DL-Battle Space Management"/>
          <xsd:enumeration value="DL-BG Combined Arms Breaching"/>
          <xsd:enumeration value="DL-Capstone Doctrine"/>
          <xsd:enumeration value="DL-Command Doctrine"/>
          <xsd:enumeration value="DL-Command Relationships"/>
          <xsd:enumeration value="DL-Comparison of OPFOR and Friendly Capabilities"/>
          <xsd:enumeration value="DL-Concept of Operations"/>
          <xsd:enumeration value="DL-Critical Thinking"/>
          <xsd:enumeration value="DL-Deception"/>
          <xsd:enumeration value="DL-Defensive Operations Case Study"/>
          <xsd:enumeration value="DL-Defensive Operations Doctrine"/>
          <xsd:enumeration value="DL-Define Army Capstone Doctrine"/>
          <xsd:enumeration value="DL-Describe Command and Staff Duties"/>
          <xsd:enumeration value="DL-Describe the Employment of Land Forces"/>
          <xsd:enumeration value="DL-Domestic Operations"/>
          <xsd:enumeration value="DL-Electronic Toolbox and Resources"/>
          <xsd:enumeration value="DL-Emotional Intelligence"/>
          <xsd:enumeration value="DL-Enabling Doctrine"/>
          <xsd:enumeration value="DL-Enabling Operations Case Study"/>
          <xsd:enumeration value="DL-Engineers Doctrine"/>
          <xsd:enumeration value="DL-External Factors in Decision Making"/>
          <xsd:enumeration value="DL-Fires Doctrine"/>
          <xsd:enumeration value="DL-Identify and Analyse Risk"/>
          <xsd:enumeration value="DL-Information Operations"/>
          <xsd:enumeration value="DL-Intent Statement"/>
          <xsd:enumeration value="DL-ISTAR Doctrine"/>
          <xsd:enumeration value="DL-Mission Task Verbs"/>
          <xsd:enumeration value="DL-Offensive Operations Case Study"/>
          <xsd:enumeration value="DL-Offensive Operations Doctrine"/>
          <xsd:enumeration value="DL-Operating Environment and Nature of Land Combat"/>
          <xsd:enumeration value="DL-OPFOR COA Development"/>
          <xsd:enumeration value="DL-OPFOR Doctrine"/>
          <xsd:enumeration value="DL-OPFOR Equipment and Capabilities"/>
          <xsd:enumeration value="DL-OPFOR Tactical-level Organisations"/>
          <xsd:enumeration value="DL-RCAF Doctrine"/>
          <xsd:enumeration value="DL-Reflection"/>
          <xsd:enumeration value="DL-Role and Capabilities of Armour"/>
          <xsd:enumeration value="DL-Role and Capabilities of Artillery"/>
          <xsd:enumeration value="DL-Role and Capabilities of Engineers"/>
          <xsd:enumeration value="DL-Role and Capabilities of Infantry"/>
          <xsd:enumeration value="DL-Role and Capabilities of Influence Activities"/>
          <xsd:enumeration value="DL-Role and Capabilities of Intelligence"/>
          <xsd:enumeration value="DL-Role and Capabilities of Signals"/>
          <xsd:enumeration value="DL-Role and Capabilities of Support Elements"/>
          <xsd:enumeration value="DL-Role and Capabilities of Tactical Aviation"/>
          <xsd:enumeration value="DL-Role and Organisation of 4 CMBG and Higher Echelons"/>
          <xsd:enumeration value="DL-Role and Organisation of OPFOR Units and Formations"/>
          <xsd:enumeration value="DL-Signals Doctrine"/>
          <xsd:enumeration value="DL-SOF Doctrine"/>
          <xsd:enumeration value="DL-Specific Environments"/>
          <xsd:enumeration value="DL-Specific Operations Doctrine"/>
          <xsd:enumeration value="DL-Stability Operations Doctrine"/>
          <xsd:enumeration value="DL-Sustainment of Land Operations"/>
          <xsd:enumeration value="DL-Types of Orders"/>
          <xsd:enumeration value="Estimate"/>
          <xsd:enumeration value="Exercise-BGX Series - General"/>
          <xsd:enumeration value="Exercise-BGX1"/>
          <xsd:enumeration value="Exercise-BGX2"/>
          <xsd:enumeration value="Exercise-BGX3"/>
          <xsd:enumeration value="Exercise-BGX4"/>
          <xsd:enumeration value="Exercise-BGX5"/>
          <xsd:enumeration value="Exercise-BDX1"/>
          <xsd:enumeration value="Exercise-BDX2"/>
          <xsd:enumeration value="Exercise-BDX3"/>
          <xsd:enumeration value="Exercise-BDX4"/>
          <xsd:enumeration value="Exercise-BDX5"/>
          <xsd:enumeration value="Exercise-LFX"/>
          <xsd:enumeration value="LCSS"/>
          <xsd:enumeration value="LEC-Apply Communication Skills"/>
          <xsd:enumeration value="LEC-Bde Manoeuvre &amp; Tactics"/>
          <xsd:enumeration value="LEC-BG Manoeuvre"/>
          <xsd:enumeration value="LEC-COE"/>
          <xsd:enumeration value="LEC-COIN"/>
          <xsd:enumeration value="LEC-Command Post Ops"/>
          <xsd:enumeration value="LEC-Control Measures"/>
          <xsd:enumeration value="LEC-Critical Thinking"/>
          <xsd:enumeration value="LEC-Deception"/>
          <xsd:enumeration value="LEC-Deliver Formal orders"/>
          <xsd:enumeration value="LEC-Domestic Operations"/>
          <xsd:enumeration value="LEC-Engineer Operations"/>
          <xsd:enumeration value="LEC-Fires and Effects"/>
          <xsd:enumeration value="LEC-Future Security"/>
          <xsd:enumeration value="LEC-Influence Activities"/>
          <xsd:enumeration value="LEC-IPB"/>
          <xsd:enumeration value="LEC-ISTAR"/>
          <xsd:enumeration value="LEC-JIMP"/>
          <xsd:enumeration value="LEC-Media Interview"/>
          <xsd:enumeration value="LEC-Op Level of Conflict"/>
          <xsd:enumeration value="LEC-SOF Operations"/>
          <xsd:enumeration value="LEC-Sustainment"/>
          <xsd:enumeration value="LEC-Tactical Air Operations"/>
          <xsd:enumeration value="LEC-Targeting"/>
          <xsd:enumeration value="LEC-Urban Ops"/>
          <xsd:enumeration value="Lessons Learned"/>
          <xsd:enumeration value="Military Writing"/>
          <xsd:enumeration value="Op Order Homework (CONOP and G&amp;T)"/>
          <xsd:enumeration value="Op Order Homework (Full Orders)"/>
          <xsd:enumeration value="Op Planning Process"/>
          <xsd:enumeration value="PC 231-Test"/>
          <xsd:enumeration value="PC 232-Test"/>
          <xsd:enumeration value="PC 233-Test"/>
          <xsd:enumeration value="PC 234-Test"/>
          <xsd:enumeration value="PC 235-Test"/>
          <xsd:enumeration value="Practice Activities"/>
          <xsd:enumeration value="Pre-AOC-4 RCR BG Intro"/>
          <xsd:enumeration value="Pre-AOC-Battle Procedure"/>
          <xsd:enumeration value="Pre-AOC-Cbt Tm Intro"/>
          <xsd:enumeration value="Pre-AOC-Command Post"/>
          <xsd:enumeration value="Pre-AOC-Defensive Ops"/>
          <xsd:enumeration value="Pre-AOC-Defensive Ops (Delay)"/>
          <xsd:enumeration value="Pre-AOC-Doctrinal Concepts"/>
          <xsd:enumeration value="Pre-AOC-EC"/>
          <xsd:enumeration value="Pre-AOC-Enabling Ops"/>
          <xsd:enumeration value="Pre-AOC-Offensive Ops"/>
          <xsd:enumeration value="Pre-AOC-Op Order Brief"/>
          <xsd:enumeration value="Pre-AOC-OPFOR"/>
          <xsd:enumeration value="Pre-AOC-Stability Ops"/>
          <xsd:enumeration value="Pre-AOC-Sustainment"/>
          <xsd:enumeration value="Pre-AOC-TEWT"/>
          <xsd:enumeration value="Pre-AOC-The Combat Estimate"/>
          <xsd:enumeration value="Pre-course Preparation"/>
          <xsd:enumeration value="Reference Material"/>
          <xsd:enumeration value="SDI-Art of Command"/>
          <xsd:enumeration value="SDI-BG Ops"/>
          <xsd:enumeration value="SDI-Breaching"/>
          <xsd:enumeration value="SDI-Combined Arms Rehearsal"/>
          <xsd:enumeration value="SDI-Critical Thinking"/>
          <xsd:enumeration value="SDI-Defensive Doctrine Review"/>
          <xsd:enumeration value="SDI-DS Introduction"/>
          <xsd:enumeration value="SDI-Doctrine"/>
          <xsd:enumeration value="SDI-Ethics"/>
          <xsd:enumeration value="SDI-Resilience"/>
          <xsd:enumeration value="SDI-Service Paper"/>
          <xsd:enumeration value="SDI-Sustainment"/>
          <xsd:enumeration value="TKT-DATE"/>
          <xsd:enumeration value="TEWT-Defensive Ops"/>
          <xsd:enumeration value="TEWT-Offensive Ops"/>
          <xsd:enumeration value="TEWT-Urban Ops"/>
          <xsd:enumeration value="TUX-Air Mobile"/>
          <xsd:enumeration value="TUX-Combined Arms Breaching"/>
          <xsd:enumeration value="TUX-Crossing Operations"/>
          <xsd:enumeration value="TUX-Defensive Operations"/>
          <xsd:enumeration value="TUX-DOMOPS"/>
          <xsd:enumeration value="TUX-Enabling Operations"/>
          <xsd:enumeration value="TUX-Offensive Operations"/>
          <xsd:enumeration value="TUX-OPFOR Doctrine"/>
          <xsd:enumeration value="TUX-Road Move"/>
          <xsd:enumeration value="TUX-Stability Operations"/>
          <xsd:enumeration value="TUX-Urban Operations"/>
        </xsd:restriction>
      </xsd:simpleType>
    </xsd:element>
    <xsd:element name="Curriculum_x0020_Category" ma:index="38" ma:displayName="Courseware Category" ma:default="Briefings and Presentations" ma:description="Identifies the Curriculum Document Category." ma:format="Dropdown" ma:internalName="Curriculum_x0020_Category">
      <xsd:simpleType>
        <xsd:restriction base="dms:Choice">
          <xsd:enumeration value="ALSC Storyboard"/>
          <xsd:enumeration value="Briefings and Presentations"/>
          <xsd:enumeration value="CAM"/>
          <xsd:enumeration value="Case Study"/>
          <xsd:enumeration value="DS Notes"/>
          <xsd:enumeration value="Enabling Checks"/>
          <xsd:enumeration value="Exercises and TUX"/>
          <xsd:enumeration value="Founding Documents"/>
          <xsd:enumeration value="General Instructions"/>
          <xsd:enumeration value="Injects"/>
          <xsd:enumeration value="Int Products"/>
          <xsd:enumeration value="Lessons and Plans"/>
          <xsd:enumeration value="Manuals, Publications and Aide-mémoires"/>
          <xsd:enumeration value="Maps and Overlays"/>
          <xsd:enumeration value="Multimedia"/>
          <xsd:enumeration value="ORBATs"/>
          <xsd:enumeration value="Orders"/>
          <xsd:enumeration value="Performance Checks"/>
          <xsd:enumeration value="Precis"/>
          <xsd:enumeration value="Product Control Sheets"/>
          <xsd:enumeration value="Pub-500"/>
          <xsd:enumeration value="References"/>
          <xsd:enumeration value="Reports and Returns"/>
          <xsd:enumeration value="Schedules"/>
          <xsd:enumeration value="SCORM e-learning"/>
          <xsd:enumeration value="SOH"/>
          <xsd:enumeration value="Storyboards"/>
          <xsd:enumeration value="Storyboard Source Material"/>
          <xsd:enumeration value="Student Appointment Lists"/>
          <xsd:enumeration value="Templates"/>
          <xsd:enumeration value="Tests and Exams"/>
          <xsd:enumeration value="Zipped e-learning"/>
        </xsd:restriction>
      </xsd:simpleType>
    </xsd:element>
    <xsd:element name="Curriculum_x0020_EO" ma:index="39" nillable="true" ma:displayName="EO" ma:format="Dropdown" ma:indexed="true" ma:internalName="Curriculum_x0020_EO">
      <xsd:simpleType>
        <xsd:restriction base="dms:Choice">
          <xsd:enumeration value="AOC EO 230.00 - Product Control Sheets"/>
          <xsd:enumeration value="AOC EO 230.01 - Administration"/>
          <xsd:enumeration value="AOC EO 230.02 - Key Lectures"/>
          <xsd:enumeration value="AOC EO 230.03 - Performance &amp; Enabling Checks"/>
          <xsd:enumeration value="AOC EO 230.04 - CAM"/>
          <xsd:enumeration value="AOC PC 231 - Contemporary Operating Environment Exam"/>
          <xsd:enumeration value="AOC EO 231.01 - Define the Contemporary Operating Environment and the Nature of Land Combat"/>
          <xsd:enumeration value="AOC EO 231.01 - Operating Environment and Nature of Land Combat"/>
          <xsd:enumeration value="AOC EO 231.01 - Describe the Employment of Land Forces"/>
          <xsd:enumeration value="AOC EO 231.01 - Domestic Operations"/>
          <xsd:enumeration value="AOC EO 231.02 - Explain the Role and Organisation of the Arms and Services"/>
          <xsd:enumeration value="AOC EO 231.02 - Role and Capabilities of Armour"/>
          <xsd:enumeration value="AOC EO 231.02 - Role and Capabilities of Infantry"/>
          <xsd:enumeration value="AOC EO 231.02 - Role and Capabilities of Artillery"/>
          <xsd:enumeration value="AOC EO 231.02 - Role and Capabilities of Engineers"/>
          <xsd:enumeration value="AOC EO 231.02 - Role and Capabilities of Support Elements"/>
          <xsd:enumeration value="AOC EO 231.02 - Role and Capabilities of Intelligence"/>
          <xsd:enumeration value="AOC EO 231.02 - Role and Capabilities of Signals"/>
          <xsd:enumeration value="AOC EO 231.02 - Role and Capabilities of Tactical Aviation"/>
          <xsd:enumeration value="AOC EO 231.02 - Role and Capabilities of Information Operations"/>
          <xsd:enumeration value="AOC EO 231.02 - Role and Organisation of 4 CMBG and Higher Echelons"/>
          <xsd:enumeration value="AOC EO 231.03 - Explain the Role and Capabilities of the OPFOR"/>
          <xsd:enumeration value="AOC EO 231.03 - OPFOR Equipment and Capabilities"/>
          <xsd:enumeration value="AOC EO 231.03 - Role and Organisation of OPFOR Units and Formations"/>
          <xsd:enumeration value="AOC EO 231.03 - Comparison of OPFOR and Friendly Capabilities"/>
          <xsd:enumeration value="AOC PC 232 - Doctrine Exam"/>
          <xsd:enumeration value="AOC EO 232.01 - Apply Army Capstone Doctrine"/>
          <xsd:enumeration value="AOC EO 232.01 - Define Army Capstone Doctrine"/>
          <xsd:enumeration value="AOC EO 232.01 - Deception"/>
          <xsd:enumeration value="AOC EO 232.01 - Battle Space Management"/>
          <xsd:enumeration value="AOC EO 232.02 - Apply Doctrine in Enabling Operations"/>
          <xsd:enumeration value="AOC EO 232.02 - Enabling Doctrine"/>
          <xsd:enumeration value="AOC EO 232.02 - Enabling Operations Case Study"/>
          <xsd:enumeration value="AOC EO 232.03 - Apply Doctrine in Offensive Operatiopns"/>
          <xsd:enumeration value="AOC EO 232.03 - Offensive Doctrine"/>
          <xsd:enumeration value="AOC EO 232.03 - Offensive Operations Case Study"/>
          <xsd:enumeration value="AOC EO 232.03 - Offensive Operations TUX"/>
          <xsd:enumeration value="AOC EO 232.03 - BG Combined Arms Breaching SDI/TUX"/>
          <xsd:enumeration value="AOC EO 232.04 - Apply Doctrine in Defensive Operations"/>
          <xsd:enumeration value="AOC EO 232.04 - Defensive Doctrine"/>
          <xsd:enumeration value="AOC EO 232.04 - Defensive Operations Case Study"/>
          <xsd:enumeration value="AOC EO 232.04 - Defensive Operations TUX"/>
          <xsd:enumeration value="AOC EO 232.05 - Apply Doctrine in Stability Operations"/>
          <xsd:enumeration value="AOC EO 232.05 - Stability Doctrine"/>
          <xsd:enumeration value="AOC EO 232.05 - Stability Operations TUX"/>
          <xsd:enumeration value="AOC EO 232.06 - Apply Doctrine for Specific Operations"/>
          <xsd:enumeration value="AOC EO 232.06 - Specific Operations Doctrine"/>
          <xsd:enumeration value="AOC EO 232.07 - Apply Doctrine While Operating in Specific Environments"/>
          <xsd:enumeration value="AOC EO 232.07 - Specific Environments"/>
          <xsd:enumeration value="AOC EO 232.08 - Apply Doctrine of Supporting Arms and Services"/>
          <xsd:enumeration value="AOC EO 232.08 - ISTAR"/>
          <xsd:enumeration value="AOC EO 232.08 - Fires"/>
          <xsd:enumeration value="AOC EO 232.08 - Engineers"/>
          <xsd:enumeration value="AOC EO 232.08 - Sustainment of Land Operations"/>
          <xsd:enumeration value="AOC EO 232.08 - Information Operations"/>
          <xsd:enumeration value="AOC EO 232.08 - Signals"/>
          <xsd:enumeration value="AOC EO 232.09 - Apply Joint Doctrine to Land Operations"/>
          <xsd:enumeration value="AOC EO 232.09 - RCAF Doctrine"/>
          <xsd:enumeration value="AOC EO 232.09 - SOF Doctrine"/>
          <xsd:enumeration value="AOC EO 232.10 - Apply OPFOR Doctrine"/>
          <xsd:enumeration value="AOC EO 232.10 - OPFOR Doctrine"/>
          <xsd:enumeration value="AOC EO 232.10 - OPFOR COA Development"/>
          <xsd:enumeration value="AOC EO 232.10 - OPFOR Doctrine TUX"/>
          <xsd:enumeration value="AOC PC 233 - Command and Staff Duties Exam"/>
          <xsd:enumeration value="AOC EO 233.01 - Explain the Duties of a Staff Officer"/>
          <xsd:enumeration value="AOC EO 233.01 - Electronic Toolbox and Resources"/>
          <xsd:enumeration value="AOC EO 233.01 - Describe Command and Staff Duties"/>
          <xsd:enumeration value="AOC EO 233.01 - Use Digital C2 and SA Tools"/>
          <xsd:enumeration value="AOC EO 233.01 - Battle Group Command Post Operations"/>
          <xsd:enumeration value="AOC EO 233.01 - Brigade Command Post Operations"/>
          <xsd:enumeration value="AOC EO 233.02 - Prepare Operational Orders"/>
          <xsd:enumeration value="AOC EO 233.02 - Types of Orders"/>
          <xsd:enumeration value="AOC EO 233.02 - Command Relationships"/>
          <xsd:enumeration value="AOC EO 233.02 - Mission Task Verbs"/>
          <xsd:enumeration value="AOC EO 233.02 - Concept of Operations"/>
          <xsd:enumeration value="AOC EO 233.02 - Intent Statement"/>
          <xsd:enumeration value="AOC EO 233.03 - Apply Communication Skills"/>
          <xsd:enumeration value="AOC EO 233.03 - Qualities of an Effective Briefing"/>
          <xsd:enumeration value="AOC EO 233.03 - Deliver Formal Orders"/>
          <xsd:enumeration value="AOC EO 233.03 - Deliver Formal Orders Demo"/>
          <xsd:enumeration value="AOC EO 233.04 - Apply Analytical Thinking Skills"/>
          <xsd:enumeration value="AOC EO 233.04 - Critical Thinking"/>
          <xsd:enumeration value="AOC EO 233.04 - Critical Thinking Practical Activity"/>
          <xsd:enumeration value="AOC EO 233.04 - Identify and Analyse Risk"/>
          <xsd:enumeration value="AOC EO 233.04 - External factors in Decision Making"/>
          <xsd:enumeration value="AOC EO 233.04 - Reflection"/>
          <xsd:enumeration value="AOC EO 233.05 - Describe Command Responsibilities and Attributes"/>
          <xsd:enumeration value="AOC EO 233.05 - Command Doctrine"/>
          <xsd:enumeration value="AOC EO 233.05 - Art of Command"/>
          <xsd:enumeration value="AOC EO 233.05 - Ethics in Operations"/>
          <xsd:enumeration value="AOC EO 233.05 - Emotional Intelligence"/>
          <xsd:enumeration value="AOC EO 233.05 - Combined Arms Rehearsal"/>
          <xsd:enumeration value="AOC EC 234 - Timed Practice Estimate"/>
          <xsd:enumeration value="AOC PC 234 - Estimate Exam"/>
          <xsd:enumeration value="AOC PC 234 - Estimate Re-Exam"/>
          <xsd:enumeration value="AOC EO 234.01 - Apply Doctrine at the Battle Group Level"/>
          <xsd:enumeration value="AOC EO 234.01 - Battle Group Manoeuvre"/>
          <xsd:enumeration value="AOC EO 234.01 - Battle Group Air Mobile TUX"/>
          <xsd:enumeration value="AOC EO 234.01 - Urban Operations Lecture"/>
          <xsd:enumeration value="AOC EO 234.01 - Urban Operations TUX"/>
          <xsd:enumeration value="AOC EO 234.01 - BGX Series - General"/>
          <xsd:enumeration value="AOC EO 234.01 - BGX1 Ex SNOWY OWL (Part 1)"/>
          <xsd:enumeration value="AOC EO 234.01 - BGX1 Ex SNOWY OWL (Part 2)"/>
          <xsd:enumeration value="AOC EO 234.01 - Offensive Operations TEWT"/>
          <xsd:enumeration value="AOC EO 234.01 - Defensive Operations TEWT"/>
          <xsd:enumeration value="AOC EO 234.01 - Urban Operations TEWT"/>
          <xsd:enumeration value="AOC EO 234.01 - Defensive Doctrine Review"/>
          <xsd:enumeration value="AOC EO 234.02 - Apply the Estimate at the Battle Group Level"/>
          <xsd:enumeration value="AOC EO 234.02 - Intro to Estimate"/>
          <xsd:enumeration value="AOC EO 234.02 - Mission Analysis"/>
          <xsd:enumeration value="AOC EO 234.02 - Chunked Estimate Mission Analysis"/>
          <xsd:enumeration value="AOC EO 234.02 - Evaluation of Factors Terrain"/>
          <xsd:enumeration value="AOC EO 234.02 - Chunked Estimate Factors Terrain"/>
          <xsd:enumeration value="AOC EO 234.02 - Evaluation of Factors Enemy"/>
          <xsd:enumeration value="AOC EO 234.02 - Chunked Estimate Factors Enemy"/>
          <xsd:enumeration value="AOC EO 234.02 - Evaluation of Factors Friendly"/>
          <xsd:enumeration value="AOC EO 234.02 - Chunked Estimate Factors Friendly"/>
          <xsd:enumeration value="AOC EO 234.02 - Evaluation of Factors Surprise and Security"/>
          <xsd:enumeration value="AOC EO 234.02 - Chunked Estimate Factors Surprise and Security"/>
          <xsd:enumeration value="AOC EO 234.02 - Evaluation of Factors Time and Space"/>
          <xsd:enumeration value="AOC EO 234.02 - Chunked Estimate Factors Time and Space"/>
          <xsd:enumeration value="AOC EO 234.02 - Assessment of Tasks"/>
          <xsd:enumeration value="AOC EO 234.02 - Chunked Estimate Assessment of Tasks"/>
          <xsd:enumeration value="AOC EO 234.02 - Review OPFOR Doctrine (Defensive)"/>
          <xsd:enumeration value="AOC EO 234.02 - Consideration of COAs Enemy"/>
          <xsd:enumeration value="AOC EO 234.02 - Chunked Estimate Consideration of COAs Enemy"/>
          <xsd:enumeration value="AOC EO 234.02 - Review Offensive Doctrine"/>
          <xsd:enumeration value="AOC EO 234.02 - Consideration of COAs Friendly"/>
          <xsd:enumeration value="AOC EO 234.02 - Chunked Estimate Consideration of COAs Friendly"/>
          <xsd:enumeration value="AOC EO 234.02 - Comparison of COAs"/>
          <xsd:enumeration value="AOC EO 234.02 - Chunked Estimate Comparison of COAs"/>
          <xsd:enumeration value="AOC EO 234.02 - Develop an Outline Plan"/>
          <xsd:enumeration value="AOC EO 234.02 - Chunked Estimate Develop an Outline Plan"/>
          <xsd:enumeration value="AOC EO 234.02 - Second Practice of Chunked Estimate"/>
          <xsd:enumeration value="AOC EO 234.03 - Plan Operations at the Battle Group Level"/>
          <xsd:enumeration value="AOC EO 234.03 - Introduction to Supporting Plans"/>
          <xsd:enumeration value="AOC EO 234.03 - Battle Group ISTAR"/>
          <xsd:enumeration value="AOC EO 234.03 - Battle Group Fire Support"/>
          <xsd:enumeration value="AOC EO 234.03 - Battle Group Engineer Support"/>
          <xsd:enumeration value="AOC EO 234.03 - Battle Group Combat Service Support"/>
          <xsd:enumeration value="AOC EO 234.03 - Plan Defensive Operations at the Battle Group Level"/>
          <xsd:enumeration value="AOC EO 234.03 - Plan Offensive Operations at the Battle Group Level"/>
          <xsd:enumeration value="AOC EO 234.03 - Plan Operations in Specific Environments at the Battle Group Level"/>
          <xsd:enumeration value="AOC EO 234.03 - Plan Domestic Operations at the Battle Group Level"/>
          <xsd:enumeration value="AOC EO 234.03 - BGX2 Ex YPRES OWL"/>
          <xsd:enumeration value="AOC EO 234.03 - BGX3 Ex ORTONA OWL"/>
          <xsd:enumeration value="AOC EO 234.03 - BGX4 Ex VIMY OWL (Part 1)"/>
          <xsd:enumeration value="AOC EO 234.03 - BGX4 Ex VIMY OWL (Part 2)"/>
          <xsd:enumeration value="AOC EO 234.03 - BGX5 Ex FIDUCIA APEX"/>
          <xsd:enumeration value="AOC PC 235 - OPP Exam"/>
          <xsd:enumeration value="AOC EO 235.01 - Apply Doctrine at the Brigade Group Level"/>
          <xsd:enumeration value="AOC EO 235.01 - Brigade Group Manoeuvre"/>
          <xsd:enumeration value="AOC EO 235.01 - Integrate Brigade ISTAR"/>
          <xsd:enumeration value="AOC EO 235.01 - Integrate Brigade Fires and Effects"/>
          <xsd:enumeration value="AOC EO 235.01 - Integrate Brigade Engineers"/>
          <xsd:enumeration value="AOC EO 235.01 - Brigade Sustainment"/>
          <xsd:enumeration value="AOC EO 235.01 - Integrate Brigade Air and Aviation"/>
          <xsd:enumeration value="AOC EO 235.01 - Brigade Crossing Opertaions TUX"/>
          <xsd:enumeration value="AOC EO 235.01 - Brigade Road Move TUX"/>
          <xsd:enumeration value="AOC EO 235.01 - Brigade Influence Activities"/>
          <xsd:enumeration value="AOC EO 235.02 - Solve Tactical Problems at the Brigade Group Level"/>
          <xsd:enumeration value="AOC EO 235.02 - Explain the Operational Planning Process"/>
          <xsd:enumeration value="AOC EO 235.02 - Conduct Intelligence Preparation of the Battlespace"/>
          <xsd:enumeration value="AOC EO 235.02 - Explain Wargaming"/>
          <xsd:enumeration value="AOC EO 235.03 - Plan Operations at the Battle Group Level"/>
          <xsd:enumeration value="AOC EO 235.03 - BDX1 Ex ATROPIA SHIELD"/>
          <xsd:enumeration value="AOC EO 235.03 - BDX2 Ex ATROPIA SCEPTRE"/>
          <xsd:enumeration value="AOC EO 235.03 - BDX4 Ex ATROPIA SCIMITAR"/>
          <xsd:enumeration value="AOC EO 236.01 - (MTCP) Offensive Operations"/>
          <xsd:enumeration value="AOC EO 236.02 - (MTCP) Defensive Operations"/>
          <xsd:enumeration value="AOC EO 236.03 - (MTCP) Defensive Operations (Delay)"/>
          <xsd:enumeration value="AOC EO 236.04 - (MTCP) Enabling Operations"/>
          <xsd:enumeration value="AOC EO 236.05 - (MTCP) Stability Operations"/>
          <xsd:enumeration value="AOC EO 236.06 - (MTCP) Sustainment"/>
          <xsd:enumeration value="AOC EO 236.07 - (MTCP) Doctrinal Concepts"/>
          <xsd:enumeration value="AOC EO 236.08 - (MTCP) Introduction to Combat Teams"/>
          <xsd:enumeration value="AOC EO 236.09 - (MTCP) Introduction to 4 RCR Independent Battle Group"/>
          <xsd:enumeration value="AOC EO 236.10 - (MTCP) OPFOR"/>
          <xsd:enumeration value="AOC EO 237.01 - (MTCP) Apply the Estimate Process"/>
          <xsd:enumeration value="AOC EO 237.02 - (MTCP) Apply Battle Procedure"/>
          <xsd:enumeration value="AOC EO 238.01 - (MTCP) Command Post"/>
          <xsd:enumeration value="----"/>
          <xsd:enumeration value="AJSO EO 001.00 - General"/>
          <xsd:enumeration value="AJSO EO 001.01 - Operate within the Army organization"/>
          <xsd:enumeration value="AJSO EO 001.00 - General"/>
          <xsd:enumeration value="AJSO EO 002.01 - Manage Personnel"/>
          <xsd:enumeration value="AJSO EO 002.02 - Enforce Army Orders, Directives and Regulations"/>
          <xsd:enumeration value="AJSO EO 002.03 - Apply Army Knowledge Management Processes"/>
          <xsd:enumeration value="AJSO EO 002.04 - Contribute to Army Capability Development"/>
          <xsd:enumeration value="AJSO EO 003.00 - General"/>
          <xsd:enumeration value="AJSO EO 003.01 - Plan Training"/>
          <xsd:enumeration value="AJSO EO 003.02 - Implement Planned Training"/>
          <xsd:enumeration value="AJSO EO 003.03 - Assess Effectiveness of Training"/>
          <xsd:enumeration value="----"/>
          <xsd:enumeration value="JTTC EO 001.00 - General"/>
          <xsd:enumeration value="JTTC EO 001.01 - Advise Comd on valid targets"/>
          <xsd:enumeration value="JTTC EO 001.02 - Advise Comd on legal considerations for targeting"/>
          <xsd:enumeration value="JTTC EO 001.03 - Describe targeting cycles and processes"/>
          <xsd:enumeration value="JTTC EO 002.00 - General"/>
          <xsd:enumeration value="JTTC EO 002.01 - Analyse the Comd’s objectives, guidance and intent"/>
          <xsd:enumeration value="JTTC EO 002.02 - Conduct Target Development and Prioritization"/>
          <xsd:enumeration value="JTTC EO 003.00 - General"/>
          <xsd:enumeration value="JTTC EO 003.01 - Conduct Capabilities analysis"/>
          <xsd:enumeration value="JTTC EO 003.02 - Synch Comd’s Decision and Force Assignment"/>
          <xsd:enumeration value="JTTC EO 004.00 - General"/>
          <xsd:enumeration value="JTTC EO 004.01 - Conduct Mission planning and force execution"/>
          <xsd:enumeration value="JTTC EO 004.02 - Coordinate assessment"/>
          <xsd:enumeration value="JTTC EO 005.00 - General"/>
          <xsd:enumeration value="JTTC EO 005.01 - Apply the logic, facts and assumptions of the Joint CDE Methodology"/>
          <xsd:enumeration value="JTTC EO 005.02 - Advise on the legal requirements, basis and importance of CDE"/>
          <xsd:enumeration value="JTTC EO 005.03 - Apply the weaponeering and mitigation logic of the CDE Methodology"/>
          <xsd:enumeration value="JTTC EO 005.04 - Accomplish a CDE Level 1: Target Validation and Initial Analysis"/>
          <xsd:enumeration value="JTTC EO 005.05 - Accomplish a CDE Level 2: General/Target Size Analysis"/>
          <xsd:enumeration value="JTTC EO 005.06 - Accomplish a CDE Level 3: Weaponeering Analysis"/>
          <xsd:enumeration value="JTTC EO 005.07 - Accomplish a CDE Level 4: Refined Analysis"/>
          <xsd:enumeration value="JTTC EO 005.08 - Accomplish a CDE Level 5: Casualty Estimate/Analysis"/>
          <xsd:enumeration value="----"/>
          <xsd:enumeration value="TIMOC EO 000.00 - Product Control Sheets"/>
          <xsd:enumeration value="TIMOC EO 001.00 - General"/>
          <xsd:enumeration value="TIMOC EO 001.01 - Discuss IM and Comd Sp Doctrine"/>
          <xsd:enumeration value="TIMOC EO 001.02 - Produce IM Outline Plan"/>
          <xsd:enumeration value="TIMOC EO 001.03 - Employ SOPs, TTPs and Lessons Learned process"/>
          <xsd:enumeration value="TIMOC EO 001.04 - Conduct IM Liaison"/>
          <xsd:enumeration value="TIMOC EO 001.05 - Develop information holdings"/>
          <xsd:enumeration value="TIMOC EO 001.06 - Coordinate with System Manager"/>
          <xsd:enumeration value="TIMOC EO 002.00 - General"/>
          <xsd:enumeration value="TIMOC EO 002.01 - Coordinate Information Management"/>
          <xsd:enumeration value="TIMOC EO 002.02 - Administer information holdings"/>
          <xsd:enumeration value="TIMOC EO 002.03 - Support Commander and Staff in IM"/>
          <xsd:enumeration value="TIMOC EO 002.04 - Enforce IM Policies and Procedures"/>
          <xsd:enumeration value="TIMOC EO 002.05 – Brief on IM Training Deficiencies"/>
          <xsd:enumeration value="----"/>
          <xsd:enumeration value="UCTC EO 201.00 - General"/>
          <xsd:enumeration value="UCTC EO 201.01 – Discuss the CF and Army philosophies of Command and Leadership"/>
          <xsd:enumeration value="UCTC EO 201.02 – Understand roles and responsibilities of a Command Team"/>
          <xsd:enumeration value="UCTC EO 201.03 – Discuss the challenges of a Command Team"/>
          <xsd:enumeration value="UCTC EO 201.04 – Understand the expectations of the Army Comd and Army leadership"/>
          <xsd:enumeration value="UCTC EO 201.05 – Review current planning procedures and command support tools"/>
          <xsd:enumeration value="UCTC EO 202.00 - General"/>
          <xsd:enumeration value="UCTC EO 202.01 – Implement Prof Development and LF Training Policies"/>
          <xsd:enumeration value="UCTC EO 203.00 - General"/>
          <xsd:enumeration value="UCTC EO 203.01 – Manage personnel administration"/>
          <xsd:enumeration value="UCTC EO 203.02 – Comply with legal obligations and requirements of a CO"/>
          <xsd:enumeration value="UCTC EO 203.03 – Manage Assigned Resources"/>
          <xsd:enumeration value="UCTC EO 203.04 – Manage Unit Relationships"/>
          <xsd:enumeration value="----"/>
          <xsd:enumeration value="UNSOC EO 400.01 - Describe Host Nation Characteristics"/>
          <xsd:enumeration value="UNSOC EO 400.02 - Explain UNSOC Curriculum and Course-specific Admin Procedures"/>
          <xsd:enumeration value="UNSOC EO 400.03 - Explain the Current Role of a Staff Officer in United Nations Peace Support Operations"/>
          <xsd:enumeration value="UNSOC EO 401.01 - Employ Verbal Communication Techniques"/>
          <xsd:enumeration value="UNSOC EO 401.02 - Utilize Visual Support"/>
          <xsd:enumeration value="UNSOC EO 401.03 - Apply Briefing and Presentation Techniques"/>
          <xsd:enumeration value="UNSOC EO 401.04 - Student Activities"/>
          <xsd:enumeration value="UNSOC EO 402.01 - Explain the Principles of UN Peacekeeping Operations"/>
          <xsd:enumeration value="UNSOC EO 402.02 - Explain United Nations Governance"/>
          <xsd:enumeration value="UNSOC EO 402.03 - Describe the Department of Peace Operations"/>
          <xsd:enumeration value="UNSOC EO 402.04 - Describe the Director of Mission Support"/>
          <xsd:enumeration value="UNSOC EO 402.05 - Describe the Fundamentals of Peace Support Operations"/>
          <xsd:enumeration value="UNSOC EO 402.06 - Describe the Implementation of United Nations Mandate, Management and Coordination"/>
          <xsd:enumeration value="UNSOC EO 402.07 - Explain the Role of United Nations Mission Partners"/>
          <xsd:enumeration value="UNSOC EO 402.08 - Explain the Concepts of a United Nations Integrated Mission"/>
          <xsd:enumeration value="UNSOC EO 402.09 - Describe United Nations Mandated Tasks"/>
          <xsd:enumeration value="UNSOC EO 402.10 - Describe United Nations Peacebuilding Activities"/>
          <xsd:enumeration value="UNSOC EO 403.01 - Explain UN Staff Organization and Responsibilities"/>
          <xsd:enumeration value="UNSOC EO 403.02 - explain Command and Control Relationships"/>
          <xsd:enumeration value="UNSOC EO 403.03 - Explain the Principles of UN Crisis Management"/>
          <xsd:enumeration value="UNSOC EO 403.04 - Describe the Characteristics of Mission Support within Peace Support Operations"/>
          <xsd:enumeration value="UNSOC EO 404.01 - Describe the Relevance of International Law to PSOs"/>
          <xsd:enumeration value="UNSOC EO 404.02 - Explain Legal Responsibilities of UN Peacekeepers"/>
          <xsd:enumeration value="UNSOC EO 404.03 - Explain Rules of Engagement (ROE) and Directives on the Use of Force (DUF)"/>
          <xsd:enumeration value="UNSOC EO 405.01 - Develop Scenario Familiarization: CARANA"/>
          <xsd:enumeration value="UNSOC EO 405.02 - Identify the Stages of OPP"/>
          <xsd:enumeration value="UNSOC EO 405.03 - Participate in OPP Stage 1 - Initiation"/>
          <xsd:enumeration value="UNSOC EO 405.04 - Implement Intelligence Preparation of the Battlespace (IPB)"/>
          <xsd:enumeration value="UNSOC EO 405.05 - Participate in OPP Stage 2 - Orientation (Mission Analysis)"/>
          <xsd:enumeration value="UNSOC EO 405.06 - Implement IPB Steps 3 &amp; 4"/>
          <xsd:enumeration value="UNSOC EO 405.07 - Participate in OPP Stage 3 - Course of Action (COA) Part 1 -Development"/>
          <xsd:enumeration value="UNSOC EO 405.08 - Participate in OPP Stage 3 - COA Development Part 2 - Info Brief"/>
          <xsd:enumeration value="UNSOC EO 405.09 - Participate in OPP Stage 3 - COA Development Part 3 - COA Wargaming"/>
          <xsd:enumeration value="UNSOC EO 405.10 - Participate in OPP Stage 3 - COA Development Part 4 - Decision Brief"/>
          <xsd:enumeration value="UNSOC EO 405.11 - Participate in OPP Stage 4 - Plan Development"/>
          <xsd:enumeration value="UNSOC EO 405.12 - Conduct OPP Stage 4 - Plan Wargaming"/>
          <xsd:enumeration value="UNSOC EO 405.13 - Participate in OPP Stage 5 - Plan Review"/>
          <xsd:enumeration value="UNSOC EO 405.14 - Compare OPP to the United Nations Military Planning Process (MPP)"/>
          <xsd:enumeration value="UNSOC ADMIN"/>
          <xsd:enumeration value="UNSOC EX"/>
          <xsd:enumeration value="UNSOC Reference"/>
          <xsd:enumeration value="UNSOC Malaysia"/>
          <xsd:enumeration value="UNSOC Mexico"/>
          <xsd:enumeration value="UNSOC Vietnam"/>
          <xsd:enumeration value="UNSOC Kenya"/>
        </xsd:restriction>
      </xsd:simpleType>
    </xsd:element>
    <xsd:element name="Curriculum_x0020_Subject" ma:index="40" nillable="true" ma:displayName="PO" ma:description="Identifies the Curriculum Document Performace Objective." ma:format="Dropdown" ma:indexed="true" ma:internalName="Curriculum_x0020_Subject">
      <xsd:simpleType>
        <xsd:union memberTypes="dms:Text">
          <xsd:simpleType>
            <xsd:restriction base="dms:Choice">
              <xsd:enumeration value="AOC PO 230 - Curriculum"/>
              <xsd:enumeration value="AOC PO 231 - Operate in the Contemporary Operating Environment"/>
              <xsd:enumeration value="AOC PO 232 - Apply Army Doctrine to Tactical Plans"/>
              <xsd:enumeration value="AOC PO 233 - Execute Command and Staff Duties"/>
              <xsd:enumeration value="AOC PO 234 - Conduct Battle Group-level Operations within a Brigade Group Context"/>
              <xsd:enumeration value="AOC PO 235 - Conduct Brigade Group-level Operations within a Divisional Context"/>
              <xsd:enumeration value="AOC PO 236 - (MTCP) Apply Army Tactical Doctrine at the Sub-Unit Level"/>
              <xsd:enumeration value="AOC PO 237 - (MTCP) Conduct Tactical Operations at the Sub-Unit Level"/>
              <xsd:enumeration value="AOC PO 238 - (MTCP) Conduct Command and Control in Support of Sub-Unit Operations"/>
              <xsd:enumeration value="----"/>
              <xsd:enumeration value="AJSO PO 001 - Operate within the Army organization"/>
              <xsd:enumeration value="AJSO PO 002 - Perform duties of a Jr staff officer"/>
              <xsd:enumeration value="AJSO PO 003 - Conduct training"/>
              <xsd:enumeration value="----"/>
              <xsd:enumeration value="JTTC PO 001 - Advise Comd on Joint Targeting"/>
              <xsd:enumeration value="JTTC PO 002 - Plan Joint Targeting"/>
              <xsd:enumeration value="JTTC PO 003 - Prepare Joint Targeting"/>
              <xsd:enumeration value="JTTC PO 004 - Execute Joint Targeting"/>
              <xsd:enumeration value="JTTC PO 005 - Conduct Collateral Damage Estimation"/>
              <xsd:enumeration value="----"/>
              <xsd:enumeration value="TIMOC PO 000 - Curriculum"/>
              <xsd:enumeration value="TIMOC PO 001 - Develop the IM Plan"/>
              <xsd:enumeration value="TIMOC PO 002 - Execute the IM Plan"/>
              <xsd:enumeration value="----"/>
              <xsd:enumeration value="UCTC PO 201 - Command an Army Unit (How we fight)"/>
              <xsd:enumeration value="UCTC PO 202 - Train a Army Unit (How we train)"/>
              <xsd:enumeration value="UCTC PO 203 - Administer a Army Unit (How we govern)"/>
              <xsd:enumeration value="----"/>
              <xsd:enumeration value="UNSOC PO 400 - Implement administrative procedures in support of Training-delivery"/>
              <xsd:enumeration value="UNSOC PO 401 - Apply Communication and Briefing  Techniques"/>
              <xsd:enumeration value="UNSOC PO 402 - Explain United Nations Peacekeeping Operations"/>
              <xsd:enumeration value="UNSOC PO 403 - Perform Staff Functions within a UN Mission Headquarters"/>
              <xsd:enumeration value="UNSOC PO 404 - Implement Legal Aspects of UN PSO"/>
              <xsd:enumeration value="UNSOC PO 405 - Participate in the Operational Planning Process (OPP)"/>
              <xsd:enumeration value="UNSOC ADMIN"/>
              <xsd:enumeration value="UNSOC EXERCISES"/>
              <xsd:enumeration value="UNSOC Reference"/>
            </xsd:restriction>
          </xsd:simpleType>
        </xsd:union>
      </xsd:simpleType>
    </xsd:element>
    <xsd:element name="Related_x0020_Documents_x0020_Requiring_x0020_Change" ma:index="41" nillable="true" ma:displayName="Related Documents Requiring Change" ma:description="The DS want the functionality of pasting in a hyperlink to the other courseware documents which must be adjusted as a result of the changes to the piece of courseware in question." ma:internalName="Related_x0020_Documents_x0020_Requiring_x0020_Change">
      <xsd:simpleType>
        <xsd:restriction base="dms:Note">
          <xsd:maxLength value="255"/>
        </xsd:restriction>
      </xsd:simpleType>
    </xsd:element>
    <xsd:element name="SME_x0020_Reviews_x0020_Complete" ma:index="42" nillable="true" ma:displayName="SME Reviews Complete" ma:internalName="SME_x0020_Reviews_x0020_Complete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Armoured SME"/>
                    <xsd:enumeration value="Aviation/ Airspace C2 SME"/>
                    <xsd:enumeration value="CIS/ EW SME"/>
                    <xsd:enumeration value="CSS/ HSS/ MP SME"/>
                    <xsd:enumeration value="Engineer SME"/>
                    <xsd:enumeration value="Fires SME"/>
                    <xsd:enumeration value="Infantry SME"/>
                    <xsd:enumeration value="Influence Activities SME"/>
                    <xsd:enumeration value="Intelligence SME"/>
                    <xsd:enumeration value="ISTAR SME"/>
                  </xsd:restriction>
                </xsd:simpleType>
              </xsd:element>
            </xsd:sequence>
          </xsd:extension>
        </xsd:complexContent>
      </xsd:complexType>
    </xsd:element>
    <xsd:element name="SME_x0020_Reviews_x0020_Required" ma:index="43" nillable="true" ma:displayName="SME Reviews Required" ma:internalName="SME_x0020_Reviews_x0020_Required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Armoured SME"/>
                    <xsd:enumeration value="Aviation/ Airspace C2 SME"/>
                    <xsd:enumeration value="CIS/ EW SME"/>
                    <xsd:enumeration value="CSS/ HSS/ MP SME"/>
                    <xsd:enumeration value="Engineer SME"/>
                    <xsd:enumeration value="Fires SME"/>
                    <xsd:enumeration value="Infantry SME"/>
                    <xsd:enumeration value="Influence Activities SME"/>
                    <xsd:enumeration value="Intelligence SME"/>
                    <xsd:enumeration value="ISTAR SME"/>
                  </xsd:restriction>
                </xsd:simpleType>
              </xsd:element>
            </xsd:sequence>
          </xsd:extension>
        </xsd:complexContent>
      </xsd:complexType>
    </xsd:element>
    <xsd:element name="Status_x0020_of_x0020_Required_x0020_Change" ma:index="44" nillable="true" ma:displayName="Status of Required Change" ma:description="1. For 'Identified' and 'Not Assigned' the item status remains as 'Active'.&#10;2. For 'In Progress' the item status is changed to 'In Dynamic Writing Library', and IM would place a copy of affected courseware in the Dynamic Writing Library for OPIs to edit." ma:format="Dropdown" ma:internalName="Status_x0020_of_x0020_Required_x0020_Change">
      <xsd:simpleType>
        <xsd:restriction base="dms:Choice">
          <xsd:enumeration value="Identified"/>
          <xsd:enumeration value="In Progress"/>
          <xsd:enumeration value="Not Assigned"/>
        </xsd:restriction>
      </xsd:simpleType>
    </xsd:element>
    <xsd:element name="Translation_x0020_Request" ma:index="45" nillable="true" ma:displayName="Translation Request" ma:default="0" ma:description="Do you require Translation Service?" ma:internalName="Translation_x0020_Request">
      <xsd:simpleType>
        <xsd:restriction base="dms:Boolean"/>
      </xsd:simpleType>
    </xsd:element>
    <xsd:element name="Curriculum_x0020_Use" ma:index="46" nillable="true" ma:displayName="Module" ma:internalName="Curriculum_x0020_Use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Mod 0 (MTCP)"/>
                    <xsd:enumeration value="Mod 1"/>
                    <xsd:enumeration value="Mod 2"/>
                    <xsd:enumeration value="Mod 3"/>
                    <xsd:enumeration value="Mod 4"/>
                  </xsd:restriction>
                </xsd:simpleType>
              </xsd:element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3b3eea1-43b5-4a20-afc0-0f79726898e0" elementFormDefault="qualified">
    <xsd:import namespace="http://schemas.microsoft.com/office/2006/documentManagement/types"/>
    <xsd:import namespace="http://schemas.microsoft.com/office/infopath/2007/PartnerControls"/>
    <xsd:element name="_dlc_DocIdUrl" ma:index="15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6" nillable="true" ma:displayName="Persist ID" ma:description="Keep ID on add." ma:hidden="true" ma:internalName="_dlc_DocIdPersistId" ma:readOnly="true">
      <xsd:simpleType>
        <xsd:restriction base="dms:Boolean"/>
      </xsd:simpleType>
    </xsd:element>
    <xsd:element name="_dlc_DocId" ma:index="25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4" elementFormDefault="qualified">
    <xsd:import namespace="http://schemas.microsoft.com/office/2006/documentManagement/types"/>
    <xsd:import namespace="http://schemas.microsoft.com/office/infopath/2007/PartnerControls"/>
    <xsd:element name="IconOverlay" ma:index="21" nillable="true" ma:displayName="IconOverlay" ma:hidden="true" ma:internalName="IconOverlay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ef6620c-5400-49fe-8270-2d01c5bbbd40" elementFormDefault="qualified">
    <xsd:import namespace="http://schemas.microsoft.com/office/2006/documentManagement/types"/>
    <xsd:import namespace="http://schemas.microsoft.com/office/infopath/2007/PartnerControls"/>
    <xsd:element name="Item_x0020_Language" ma:index="47" ma:displayName="Item Language" ma:internalName="Item_x0020_Language">
      <xsd:simpleType>
        <xsd:restriction base="dms:Choice">
          <xsd:enumeration value="English"/>
          <xsd:enumeration value="French"/>
        </xsd:restriction>
      </xsd:simpleType>
    </xsd:element>
    <xsd:element name="English_x0020_Variation" ma:index="48" nillable="true" ma:displayName="English Variation" ma:list="{EEF6620C-5400-49FE-8270-2D01C5BBBD40}" ma:internalName="English_x0020_Variation" ma:showField="ID">
      <xsd:simpleType>
        <xsd:restriction base="dms:Lookup"/>
      </xsd:simpleType>
    </xsd:element>
    <xsd:element name="French_x0020_Variation" ma:index="49" nillable="true" ma:displayName="French Variation" ma:list="{EEF6620C-5400-49FE-8270-2D01C5BBBD40}" ma:internalName="French_x0020_Variation" ma:showField="ID">
      <xsd:simpleType>
        <xsd:restriction base="dms:Lookup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1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SharedContentType xmlns="Microsoft.SharePoint.Taxonomy.ContentTypeSync" SourceId="79c8ed10-c9bb-404a-bc0b-db39e50bebae" ContentTypeId="0x0101" PreviousValue="false"/>
</file>

<file path=customXml/item4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5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Version=14.0.0.0, Culture=neutral, PublicKeyToken=71e9bce111e9429c</Assembly>
    <Class>Microsoft.Office.DocumentManagement.Internal.DocIdHandler</Class>
    <Data/>
    <Filter/>
  </Receiver>
</spe:Receivers>
</file>

<file path=customXml/itemProps1.xml><?xml version="1.0" encoding="utf-8"?>
<ds:datastoreItem xmlns:ds="http://schemas.openxmlformats.org/officeDocument/2006/customXml" ds:itemID="{2CC42D70-BAEF-494F-AEF4-CF9FB18A1529}">
  <ds:schemaRefs>
    <ds:schemaRef ds:uri="http://schemas.microsoft.com/office/2006/metadata/properties"/>
    <ds:schemaRef ds:uri="23b3eea1-43b5-4a20-afc0-0f79726898e0"/>
    <ds:schemaRef ds:uri="cd8a01a1-f195-4c99-8650-d48a26c639d6"/>
    <ds:schemaRef ds:uri="http://schemas.microsoft.com/sharepoint/v3"/>
    <ds:schemaRef ds:uri="http://schemas.microsoft.com/sharepoint/v4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2A38155A-51CC-4786-A89A-5918CBA6E016}"/>
</file>

<file path=customXml/itemProps3.xml><?xml version="1.0" encoding="utf-8"?>
<ds:datastoreItem xmlns:ds="http://schemas.openxmlformats.org/officeDocument/2006/customXml" ds:itemID="{FE43F65E-6DF5-49CA-8804-A4BB2C56C481}">
  <ds:schemaRefs>
    <ds:schemaRef ds:uri="Microsoft.SharePoint.Taxonomy.ContentTypeSync"/>
  </ds:schemaRefs>
</ds:datastoreItem>
</file>

<file path=customXml/itemProps4.xml><?xml version="1.0" encoding="utf-8"?>
<ds:datastoreItem xmlns:ds="http://schemas.openxmlformats.org/officeDocument/2006/customXml" ds:itemID="{8BAC4347-5488-475D-B5B0-848041EE5015}">
  <ds:schemaRefs>
    <ds:schemaRef ds:uri="http://schemas.microsoft.com/sharepoint/v3/contenttype/forms"/>
  </ds:schemaRefs>
</ds:datastoreItem>
</file>

<file path=customXml/itemProps5.xml><?xml version="1.0" encoding="utf-8"?>
<ds:datastoreItem xmlns:ds="http://schemas.openxmlformats.org/officeDocument/2006/customXml" ds:itemID="{B04EFED9-F495-4F81-B25E-E895093F2FBA}"/>
</file>

<file path=docProps/app.xml><?xml version="1.0" encoding="utf-8"?>
<Properties xmlns="http://schemas.openxmlformats.org/officeDocument/2006/extended-properties" xmlns:vt="http://schemas.openxmlformats.org/officeDocument/2006/docPropsVTypes">
  <TotalTime>520</TotalTime>
  <Words>46</Words>
  <Application>Microsoft Office PowerPoint</Application>
  <PresentationFormat>Widescreen</PresentationFormat>
  <Paragraphs>28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Office Theme</vt:lpstr>
      <vt:lpstr>G2 - Weather Effects Matrix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G2-Weather Effects Matrix</dc:title>
  <dc:creator>Todd Harris</dc:creator>
  <cp:lastModifiedBy>ouellet.jmdm</cp:lastModifiedBy>
  <cp:revision>15</cp:revision>
  <dcterms:created xsi:type="dcterms:W3CDTF">2016-09-25T18:10:24Z</dcterms:created>
  <dcterms:modified xsi:type="dcterms:W3CDTF">2020-01-08T21:31:23Z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0x010100831E46F9638E23439D44EDC4481B880E</vt:lpwstr>
  </property>
  <property fmtid="{D5CDD505-2E9C-101B-9397-08002B2CF9AE}" pid="3" name="_dlc_DocIdItemGuid">
    <vt:lpwstr>2e2c3620-2fad-4c03-a5e1-941c806ce20e</vt:lpwstr>
  </property>
  <property fmtid="{D5CDD505-2E9C-101B-9397-08002B2CF9AE}" pid="4" name="ManagedClassification">
    <vt:lpwstr>96;#U|104c4e1b-74ae-48bc-94d6-9ccaf4801c33</vt:lpwstr>
  </property>
  <property fmtid="{D5CDD505-2E9C-101B-9397-08002B2CF9AE}" pid="5" name="ArmyDocOriginator">
    <vt:lpwstr>1;#CACSC|9ca54a8a-23bf-4ed8-8d06-4cac7247e4c6</vt:lpwstr>
  </property>
  <property fmtid="{D5CDD505-2E9C-101B-9397-08002B2CF9AE}" pid="6" name="ManagedFileCode">
    <vt:lpwstr>64;#4668-1 Training - Foreign Military Training - General|151dd3bc-84df-4111-ab20-0ed14880438d</vt:lpwstr>
  </property>
  <property fmtid="{D5CDD505-2E9C-101B-9397-08002B2CF9AE}" pid="7" name="URL">
    <vt:lpwstr/>
  </property>
  <property fmtid="{D5CDD505-2E9C-101B-9397-08002B2CF9AE}" pid="8" name="Translation Request">
    <vt:bool>false</vt:bool>
  </property>
  <property fmtid="{D5CDD505-2E9C-101B-9397-08002B2CF9AE}" pid="9" name="Version Date">
    <vt:filetime>2020-09-30T04:00:00Z</vt:filetime>
  </property>
  <property fmtid="{D5CDD505-2E9C-101B-9397-08002B2CF9AE}" pid="10" name="Date Issued">
    <vt:filetime>2017-10-10T04:00:00Z</vt:filetime>
  </property>
</Properties>
</file>

<file path=docProps/thumbnail.jpeg>
</file>